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4"/>
  </p:notesMasterIdLst>
  <p:handoutMasterIdLst>
    <p:handoutMasterId r:id="rId105"/>
  </p:handoutMasterIdLst>
  <p:sldIdLst>
    <p:sldId id="35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469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92" r:id="rId31"/>
    <p:sldId id="393" r:id="rId32"/>
    <p:sldId id="394" r:id="rId33"/>
    <p:sldId id="395" r:id="rId34"/>
    <p:sldId id="457" r:id="rId35"/>
    <p:sldId id="520" r:id="rId36"/>
    <p:sldId id="458" r:id="rId37"/>
    <p:sldId id="459" r:id="rId38"/>
    <p:sldId id="460" r:id="rId39"/>
    <p:sldId id="461" r:id="rId40"/>
    <p:sldId id="524" r:id="rId41"/>
    <p:sldId id="521" r:id="rId42"/>
    <p:sldId id="522" r:id="rId43"/>
    <p:sldId id="523" r:id="rId44"/>
    <p:sldId id="525" r:id="rId45"/>
    <p:sldId id="530" r:id="rId46"/>
    <p:sldId id="529" r:id="rId47"/>
    <p:sldId id="526" r:id="rId48"/>
    <p:sldId id="527" r:id="rId49"/>
    <p:sldId id="528" r:id="rId50"/>
    <p:sldId id="531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532" r:id="rId60"/>
    <p:sldId id="464" r:id="rId61"/>
    <p:sldId id="465" r:id="rId62"/>
    <p:sldId id="466" r:id="rId63"/>
    <p:sldId id="467" r:id="rId64"/>
    <p:sldId id="406" r:id="rId65"/>
    <p:sldId id="408" r:id="rId66"/>
    <p:sldId id="472" r:id="rId67"/>
    <p:sldId id="508" r:id="rId68"/>
    <p:sldId id="473" r:id="rId69"/>
    <p:sldId id="507" r:id="rId70"/>
    <p:sldId id="474" r:id="rId71"/>
    <p:sldId id="505" r:id="rId72"/>
    <p:sldId id="506" r:id="rId73"/>
    <p:sldId id="476" r:id="rId74"/>
    <p:sldId id="479" r:id="rId75"/>
    <p:sldId id="481" r:id="rId76"/>
    <p:sldId id="482" r:id="rId77"/>
    <p:sldId id="483" r:id="rId78"/>
    <p:sldId id="509" r:id="rId79"/>
    <p:sldId id="484" r:id="rId80"/>
    <p:sldId id="485" r:id="rId81"/>
    <p:sldId id="486" r:id="rId82"/>
    <p:sldId id="487" r:id="rId83"/>
    <p:sldId id="488" r:id="rId84"/>
    <p:sldId id="489" r:id="rId85"/>
    <p:sldId id="491" r:id="rId86"/>
    <p:sldId id="510" r:id="rId87"/>
    <p:sldId id="511" r:id="rId88"/>
    <p:sldId id="512" r:id="rId89"/>
    <p:sldId id="494" r:id="rId90"/>
    <p:sldId id="495" r:id="rId91"/>
    <p:sldId id="513" r:id="rId92"/>
    <p:sldId id="497" r:id="rId93"/>
    <p:sldId id="498" r:id="rId94"/>
    <p:sldId id="514" r:id="rId95"/>
    <p:sldId id="515" r:id="rId96"/>
    <p:sldId id="516" r:id="rId97"/>
    <p:sldId id="502" r:id="rId98"/>
    <p:sldId id="503" r:id="rId99"/>
    <p:sldId id="504" r:id="rId100"/>
    <p:sldId id="517" r:id="rId101"/>
    <p:sldId id="518" r:id="rId102"/>
    <p:sldId id="519" r:id="rId103"/>
  </p:sldIdLst>
  <p:sldSz cx="9144000" cy="6858000" type="screen4x3"/>
  <p:notesSz cx="6997700" cy="92837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CCFF"/>
    <a:srgbClr val="00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1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04" y="72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0BF00550-B2FE-48ED-8865-D1357036F9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9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06536F53-1B9E-4646-BE5C-C6F0A795C6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49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361381C-6465-4C4F-8348-7722A49C29C7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85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30EDF51-59A2-47CF-BFA3-A5C6F0FF59B6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48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1661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7161B7-DFFE-4F75-8DA7-D2B08CC900C4}" type="slidenum">
              <a:rPr lang="en-US" sz="1200"/>
              <a:pPr/>
              <a:t>100</a:t>
            </a:fld>
            <a:endParaRPr lang="en-US" sz="1200"/>
          </a:p>
        </p:txBody>
      </p:sp>
      <p:sp>
        <p:nvSpPr>
          <p:cNvPr id="2088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844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4306B44-3C8C-43F4-96AA-E8DA737899DE}" type="slidenum">
              <a:rPr lang="en-US" sz="1200"/>
              <a:pPr/>
              <a:t>101</a:t>
            </a:fld>
            <a:endParaRPr lang="en-US" sz="1200"/>
          </a:p>
        </p:txBody>
      </p:sp>
      <p:sp>
        <p:nvSpPr>
          <p:cNvPr id="2109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762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160D59-E474-42D4-B08F-C453BAE305D3}" type="slidenum">
              <a:rPr lang="en-US" sz="1200"/>
              <a:pPr/>
              <a:t>102</a:t>
            </a:fld>
            <a:endParaRPr lang="en-US" sz="1200"/>
          </a:p>
        </p:txBody>
      </p:sp>
      <p:sp>
        <p:nvSpPr>
          <p:cNvPr id="2129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01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46A6C8-B62D-4875-894D-8A1F6D994704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368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5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6E6471-F852-4D46-920D-F2B5C9F82D7C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939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37FD68-DE01-4319-A9ED-2558DD263C19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409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44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1B79DFD-EDE8-4D51-A27F-A308C9E0C190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30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2F86A3-41C3-46A1-87A0-F319C1075A2B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450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62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B607FB-AC21-4319-9005-3CAB21EE391E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471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56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B2C460-810E-463B-B7BA-DD515C2BCE07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491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778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B964F8-43D3-4980-B146-B39FFF604716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512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12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C58117A-27FE-4E47-AD2F-9D46A3DAFAA9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532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40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428A1D-08D9-4B06-B258-12C09C1A00BD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4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553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4B31BE-5991-47A8-A30C-C9E0DF1098E9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552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96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24BC99D-B361-43A8-A801-2D2C5B2A13C1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573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47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D8FED3-1B3F-4343-B92E-DFD65AEE406F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593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47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DC3F06-0BB4-4664-B9D8-585766AAE832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614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95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4832797-B758-4C89-943F-ACB5891C7C8C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634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059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D699AE-B2B4-4A96-BB6F-2082A8F2B1C1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655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23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D89EEF-F7D9-4046-A691-3F8073CF3C2C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675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35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799F64A-6FF5-403D-B820-5A45D99B3576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696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9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7F0DE1-C553-4477-BE84-6BB2B9CB2DFA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716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483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74B166-A78A-4334-8395-BFFF43598094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737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56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B12865-8D86-413D-BC1A-55E72080FAF0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204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69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9EE451-C383-4760-8161-0E43269D1922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86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5A6D763-FB4C-4022-BE4C-CC2994D0C56C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778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418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042F80-2DA4-42D8-B0AF-B95F39144A07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798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04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8749846-5AC9-40A9-B76F-40D04C64E557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819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22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CA0DBF2-C032-4010-9CD2-29F76115C01D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860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41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139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6D6B0EE-5B49-49EB-B8EF-3F2D4CE1DFC0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880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322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52A910B-DFC2-4671-AF39-471300E9321F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839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88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C94F55-3B11-4282-8ECA-63437216F995}" type="slidenum">
              <a:rPr lang="en-US" sz="1200"/>
              <a:pPr/>
              <a:t>38</a:t>
            </a:fld>
            <a:endParaRPr lang="en-US" sz="1200"/>
          </a:p>
        </p:txBody>
      </p:sp>
      <p:sp>
        <p:nvSpPr>
          <p:cNvPr id="901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27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F6C89E-3E5C-4723-9F32-B5197DE9568D}" type="slidenum">
              <a:rPr lang="en-US" sz="1200"/>
              <a:pPr/>
              <a:t>39</a:t>
            </a:fld>
            <a:endParaRPr lang="en-US" sz="1200"/>
          </a:p>
        </p:txBody>
      </p:sp>
      <p:sp>
        <p:nvSpPr>
          <p:cNvPr id="921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0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EBBF546-EF43-4B4F-A2E8-1CB7E644CFE0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25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613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F32B1FFF-8980-479F-85ED-28F1CA4D8ACF}" type="slidenum">
              <a:rPr lang="en-US" sz="1200"/>
              <a:pPr algn="r"/>
              <a:t>40</a:t>
            </a:fld>
            <a:endParaRPr lang="en-US" sz="1200"/>
          </a:p>
        </p:txBody>
      </p:sp>
      <p:sp>
        <p:nvSpPr>
          <p:cNvPr id="232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383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82663F9-BB48-4C21-B4F4-FD1C0ACFA40C}" type="slidenum">
              <a:rPr lang="en-US" sz="1200"/>
              <a:pPr algn="r"/>
              <a:t>41</a:t>
            </a:fld>
            <a:endParaRPr lang="en-US" sz="1200"/>
          </a:p>
        </p:txBody>
      </p:sp>
      <p:sp>
        <p:nvSpPr>
          <p:cNvPr id="2263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301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308CB3F6-1FDC-4A04-8AB6-24AB72DD9B18}" type="slidenum">
              <a:rPr lang="en-US" sz="1200"/>
              <a:pPr algn="r"/>
              <a:t>42</a:t>
            </a:fld>
            <a:endParaRPr lang="en-US" sz="1200"/>
          </a:p>
        </p:txBody>
      </p:sp>
      <p:sp>
        <p:nvSpPr>
          <p:cNvPr id="228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7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3154197-CD92-44BD-BD71-27EBE69B27F8}" type="slidenum">
              <a:rPr lang="en-US" sz="1200"/>
              <a:pPr algn="r"/>
              <a:t>43</a:t>
            </a:fld>
            <a:endParaRPr lang="en-US" sz="1200"/>
          </a:p>
        </p:txBody>
      </p:sp>
      <p:sp>
        <p:nvSpPr>
          <p:cNvPr id="230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03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F5A25BEA-0C9B-487D-B93D-A4C539AE5675}" type="slidenum">
              <a:rPr lang="en-US" sz="1200"/>
              <a:pPr algn="r"/>
              <a:t>44</a:t>
            </a:fld>
            <a:endParaRPr lang="en-US" sz="1200"/>
          </a:p>
        </p:txBody>
      </p:sp>
      <p:sp>
        <p:nvSpPr>
          <p:cNvPr id="234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496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39AA5780-150C-4800-B4DF-073DFB5CCDAF}" type="slidenum">
              <a:rPr lang="en-US" sz="1200"/>
              <a:pPr algn="r"/>
              <a:t>45</a:t>
            </a:fld>
            <a:endParaRPr lang="en-US" sz="1200"/>
          </a:p>
        </p:txBody>
      </p:sp>
      <p:sp>
        <p:nvSpPr>
          <p:cNvPr id="2447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87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7B3DC63-875F-48BC-B79C-208BEEAD63AF}" type="slidenum">
              <a:rPr lang="en-US" sz="1200"/>
              <a:pPr algn="r"/>
              <a:t>46</a:t>
            </a:fld>
            <a:endParaRPr lang="en-US" sz="1200"/>
          </a:p>
        </p:txBody>
      </p:sp>
      <p:sp>
        <p:nvSpPr>
          <p:cNvPr id="242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780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D43F41D2-BF6F-4F06-B702-21E3ECAFF94C}" type="slidenum">
              <a:rPr lang="en-US" sz="1200"/>
              <a:pPr algn="r"/>
              <a:t>47</a:t>
            </a:fld>
            <a:endParaRPr lang="en-US" sz="1200"/>
          </a:p>
        </p:txBody>
      </p:sp>
      <p:sp>
        <p:nvSpPr>
          <p:cNvPr id="236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9585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46F44AD-9742-4863-A704-15EC5DBFD681}" type="slidenum">
              <a:rPr lang="en-US" sz="1200"/>
              <a:pPr algn="r"/>
              <a:t>48</a:t>
            </a:fld>
            <a:endParaRPr lang="en-US" sz="1200"/>
          </a:p>
        </p:txBody>
      </p:sp>
      <p:sp>
        <p:nvSpPr>
          <p:cNvPr id="238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132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F53D8955-06B1-43BC-8B1D-F1C021285B14}" type="slidenum">
              <a:rPr lang="en-US" sz="1200"/>
              <a:pPr algn="r"/>
              <a:t>49</a:t>
            </a:fld>
            <a:endParaRPr lang="en-US" sz="1200"/>
          </a:p>
        </p:txBody>
      </p:sp>
      <p:sp>
        <p:nvSpPr>
          <p:cNvPr id="240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83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CA1408A-7EE7-41F0-8138-FA9294EA0F83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45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0867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2613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F1EF83-E9FD-4E79-B12F-57E4039DB429}" type="slidenum">
              <a:rPr lang="en-US" sz="1200"/>
              <a:pPr/>
              <a:t>51</a:t>
            </a:fld>
            <a:endParaRPr lang="en-US" sz="1200"/>
          </a:p>
        </p:txBody>
      </p:sp>
      <p:sp>
        <p:nvSpPr>
          <p:cNvPr id="100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78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90E9E8-FC8A-4C6D-B1AC-7C69D7C3CA05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102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387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A3B093-C4E5-446C-B547-CC7C5C0DFB9B}" type="slidenum">
              <a:rPr lang="en-US" sz="1200"/>
              <a:pPr/>
              <a:t>53</a:t>
            </a:fld>
            <a:endParaRPr lang="en-US" sz="1200"/>
          </a:p>
        </p:txBody>
      </p:sp>
      <p:sp>
        <p:nvSpPr>
          <p:cNvPr id="104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2037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062448-4DF8-43AC-BFA7-40CE37EABF80}" type="slidenum">
              <a:rPr lang="en-US" sz="1200"/>
              <a:pPr/>
              <a:t>54</a:t>
            </a:fld>
            <a:endParaRPr lang="en-US" sz="1200"/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444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9EA8F6-8128-472F-8B10-9B054CD13A48}" type="slidenum">
              <a:rPr lang="en-US" sz="1200"/>
              <a:pPr/>
              <a:t>55</a:t>
            </a:fld>
            <a:endParaRPr lang="en-US" sz="1200"/>
          </a:p>
        </p:txBody>
      </p:sp>
      <p:sp>
        <p:nvSpPr>
          <p:cNvPr id="108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8379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4919882-3550-4706-9F72-667069DFB575}" type="slidenum">
              <a:rPr lang="en-US" sz="1200"/>
              <a:pPr/>
              <a:t>56</a:t>
            </a:fld>
            <a:endParaRPr lang="en-US" sz="1200"/>
          </a:p>
        </p:txBody>
      </p:sp>
      <p:sp>
        <p:nvSpPr>
          <p:cNvPr id="110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891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4C82FB1-63A3-4447-8940-5D7F01D96D15}" type="slidenum">
              <a:rPr lang="en-US" sz="1200"/>
              <a:pPr/>
              <a:t>57</a:t>
            </a:fld>
            <a:endParaRPr lang="en-US" sz="1200"/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8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CD59567-284E-43DD-8E4C-9ABE1113FD15}" type="slidenum">
              <a:rPr lang="en-US" sz="1200"/>
              <a:pPr/>
              <a:t>58</a:t>
            </a:fld>
            <a:endParaRPr lang="en-US" sz="1200"/>
          </a:p>
        </p:txBody>
      </p:sp>
      <p:sp>
        <p:nvSpPr>
          <p:cNvPr id="114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694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9EFC21F8-2788-4F02-AA86-3CB9AC6B81EB}" type="slidenum">
              <a:rPr lang="en-US" sz="1200"/>
              <a:pPr algn="r"/>
              <a:t>59</a:t>
            </a:fld>
            <a:endParaRPr lang="en-US" sz="1200"/>
          </a:p>
        </p:txBody>
      </p:sp>
      <p:sp>
        <p:nvSpPr>
          <p:cNvPr id="2488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67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2AD80-A8C5-4DA4-9DAA-9A501F6AF820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66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7561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D5F45F-5F0F-4B65-BB1A-AEC5AAEA143E}" type="slidenum">
              <a:rPr lang="en-US" sz="1200"/>
              <a:pPr/>
              <a:t>60</a:t>
            </a:fld>
            <a:endParaRPr lang="en-US" sz="1200"/>
          </a:p>
        </p:txBody>
      </p:sp>
      <p:sp>
        <p:nvSpPr>
          <p:cNvPr id="1187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356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FA627F-5F3E-4AC5-A68C-2A7BE2362BBC}" type="slidenum">
              <a:rPr lang="en-US" sz="1200"/>
              <a:pPr/>
              <a:t>61</a:t>
            </a:fld>
            <a:endParaRPr lang="en-US" sz="1200"/>
          </a:p>
        </p:txBody>
      </p:sp>
      <p:sp>
        <p:nvSpPr>
          <p:cNvPr id="1208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870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2DF9BB-0A29-4D21-8AD0-F22D1A4BDE0A}" type="slidenum">
              <a:rPr lang="en-US" sz="1200"/>
              <a:pPr/>
              <a:t>62</a:t>
            </a:fld>
            <a:endParaRPr lang="en-US" sz="1200"/>
          </a:p>
        </p:txBody>
      </p:sp>
      <p:sp>
        <p:nvSpPr>
          <p:cNvPr id="1228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0265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9F9027-DCE8-4967-8221-F66FD885BC46}" type="slidenum">
              <a:rPr lang="en-US" sz="1200"/>
              <a:pPr/>
              <a:t>63</a:t>
            </a:fld>
            <a:endParaRPr lang="en-US" sz="1200"/>
          </a:p>
        </p:txBody>
      </p:sp>
      <p:sp>
        <p:nvSpPr>
          <p:cNvPr id="1249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922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C3E671-F1AC-4BD9-9D3E-FE3C3DBDFCEF}" type="slidenum">
              <a:rPr lang="en-US" sz="1200"/>
              <a:pPr/>
              <a:t>64</a:t>
            </a:fld>
            <a:endParaRPr lang="en-US" sz="1200"/>
          </a:p>
        </p:txBody>
      </p:sp>
      <p:sp>
        <p:nvSpPr>
          <p:cNvPr id="1269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9476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D041EE9-7F3F-4F1B-9E6D-FF8E675D7ECD}" type="slidenum">
              <a:rPr lang="en-US" sz="1200"/>
              <a:pPr/>
              <a:t>65</a:t>
            </a:fld>
            <a:endParaRPr lang="en-US" sz="1200"/>
          </a:p>
        </p:txBody>
      </p:sp>
      <p:sp>
        <p:nvSpPr>
          <p:cNvPr id="1290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370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9044B98-02EF-4EB1-A06B-DCEA3CDBD122}" type="slidenum">
              <a:rPr lang="en-US" sz="1200"/>
              <a:pPr/>
              <a:t>66</a:t>
            </a:fld>
            <a:endParaRPr lang="en-US" sz="1200"/>
          </a:p>
        </p:txBody>
      </p:sp>
      <p:sp>
        <p:nvSpPr>
          <p:cNvPr id="1392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2065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FA95C29-4890-4553-8276-DB86D6A3111F}" type="slidenum">
              <a:rPr lang="en-US" sz="1200"/>
              <a:pPr/>
              <a:t>67</a:t>
            </a:fld>
            <a:endParaRPr lang="en-US" sz="1200"/>
          </a:p>
        </p:txBody>
      </p:sp>
      <p:sp>
        <p:nvSpPr>
          <p:cNvPr id="1413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720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58CF693-214B-49F5-AB12-943C3B7BAD27}" type="slidenum">
              <a:rPr lang="en-US" sz="1200"/>
              <a:pPr/>
              <a:t>68</a:t>
            </a:fld>
            <a:endParaRPr lang="en-US" sz="1200"/>
          </a:p>
        </p:txBody>
      </p:sp>
      <p:sp>
        <p:nvSpPr>
          <p:cNvPr id="1433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404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C921ECB-2360-4258-ADDE-14F48845C8BA}" type="slidenum">
              <a:rPr lang="en-US" sz="1200"/>
              <a:pPr/>
              <a:t>69</a:t>
            </a:fld>
            <a:endParaRPr lang="en-US" sz="1200"/>
          </a:p>
        </p:txBody>
      </p:sp>
      <p:sp>
        <p:nvSpPr>
          <p:cNvPr id="1454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28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8C42624-7FD6-4A95-84DD-B68F908EB8E1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286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9793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EE1F1D-27E0-4D8B-988C-34C256B5286C}" type="slidenum">
              <a:rPr lang="en-US" sz="1200"/>
              <a:pPr/>
              <a:t>70</a:t>
            </a:fld>
            <a:endParaRPr lang="en-US" sz="1200"/>
          </a:p>
        </p:txBody>
      </p:sp>
      <p:sp>
        <p:nvSpPr>
          <p:cNvPr id="1474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8860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E86B23-113E-4A8C-A088-386F9BB21FC9}" type="slidenum">
              <a:rPr lang="en-US" sz="1200"/>
              <a:pPr/>
              <a:t>71</a:t>
            </a:fld>
            <a:endParaRPr lang="en-US" sz="1200"/>
          </a:p>
        </p:txBody>
      </p:sp>
      <p:sp>
        <p:nvSpPr>
          <p:cNvPr id="1495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719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50CCE0-A7DC-4CBA-8ACA-10B7FBE8EAD1}" type="slidenum">
              <a:rPr lang="en-US" sz="1200"/>
              <a:pPr/>
              <a:t>72</a:t>
            </a:fld>
            <a:endParaRPr lang="en-US" sz="1200"/>
          </a:p>
        </p:txBody>
      </p:sp>
      <p:sp>
        <p:nvSpPr>
          <p:cNvPr id="1515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2175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BDCD1E-B44F-4950-BB6B-05FA1C5815A8}" type="slidenum">
              <a:rPr lang="en-US" sz="1200"/>
              <a:pPr/>
              <a:t>73</a:t>
            </a:fld>
            <a:endParaRPr lang="en-US" sz="1200"/>
          </a:p>
        </p:txBody>
      </p:sp>
      <p:sp>
        <p:nvSpPr>
          <p:cNvPr id="1536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73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ED4D6D-B6F2-4EE8-9F90-BE28D0B3F714}" type="slidenum">
              <a:rPr lang="en-US" sz="1200"/>
              <a:pPr/>
              <a:t>74</a:t>
            </a:fld>
            <a:endParaRPr lang="en-US" sz="1200"/>
          </a:p>
        </p:txBody>
      </p:sp>
      <p:sp>
        <p:nvSpPr>
          <p:cNvPr id="1556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927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DC8FA6-5E52-4AAF-8AD8-833B00E79226}" type="slidenum">
              <a:rPr lang="en-US" sz="1200"/>
              <a:pPr/>
              <a:t>75</a:t>
            </a:fld>
            <a:endParaRPr lang="en-US" sz="1200"/>
          </a:p>
        </p:txBody>
      </p:sp>
      <p:sp>
        <p:nvSpPr>
          <p:cNvPr id="1576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8998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F229FE4-8674-44CE-92CE-5222DBF05361}" type="slidenum">
              <a:rPr lang="en-US" sz="1200"/>
              <a:pPr/>
              <a:t>76</a:t>
            </a:fld>
            <a:endParaRPr lang="en-US" sz="1200"/>
          </a:p>
        </p:txBody>
      </p:sp>
      <p:sp>
        <p:nvSpPr>
          <p:cNvPr id="1597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0201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A67796-85EF-4597-839A-126933EC8FF6}" type="slidenum">
              <a:rPr lang="en-US" sz="1200"/>
              <a:pPr/>
              <a:t>77</a:t>
            </a:fld>
            <a:endParaRPr lang="en-US" sz="1200"/>
          </a:p>
        </p:txBody>
      </p:sp>
      <p:sp>
        <p:nvSpPr>
          <p:cNvPr id="1617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368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038B28-0F84-4ABC-AE5A-C9477C9F0D32}" type="slidenum">
              <a:rPr lang="en-US" sz="1200"/>
              <a:pPr/>
              <a:t>78</a:t>
            </a:fld>
            <a:endParaRPr lang="en-US" sz="1200"/>
          </a:p>
        </p:txBody>
      </p:sp>
      <p:sp>
        <p:nvSpPr>
          <p:cNvPr id="1638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994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5799C7-0BC2-4C16-AEE5-E2C21F674B1C}" type="slidenum">
              <a:rPr lang="en-US" sz="1200"/>
              <a:pPr/>
              <a:t>79</a:t>
            </a:fld>
            <a:endParaRPr lang="en-US" sz="1200"/>
          </a:p>
        </p:txBody>
      </p:sp>
      <p:sp>
        <p:nvSpPr>
          <p:cNvPr id="1658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0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249B07F-EEF5-4DA6-83EA-2C8DACB2624A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307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855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0C03F39-8903-4C53-B84B-8F3121FA83E0}" type="slidenum">
              <a:rPr lang="en-US" sz="1200"/>
              <a:pPr/>
              <a:t>80</a:t>
            </a:fld>
            <a:endParaRPr lang="en-US" sz="1200"/>
          </a:p>
        </p:txBody>
      </p:sp>
      <p:sp>
        <p:nvSpPr>
          <p:cNvPr id="1679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548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E71CF0-3E1D-4A86-94EB-8AE48871862B}" type="slidenum">
              <a:rPr lang="en-US" sz="1200"/>
              <a:pPr/>
              <a:t>81</a:t>
            </a:fld>
            <a:endParaRPr lang="en-US" sz="1200"/>
          </a:p>
        </p:txBody>
      </p:sp>
      <p:sp>
        <p:nvSpPr>
          <p:cNvPr id="1699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911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96B852E-3095-4174-9B01-B64B009EBC66}" type="slidenum">
              <a:rPr lang="en-US" sz="1200"/>
              <a:pPr/>
              <a:t>82</a:t>
            </a:fld>
            <a:endParaRPr lang="en-US" sz="1200"/>
          </a:p>
        </p:txBody>
      </p:sp>
      <p:sp>
        <p:nvSpPr>
          <p:cNvPr id="1720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084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B46D7B5-D0D9-4F8B-9690-A46B2B733C8D}" type="slidenum">
              <a:rPr lang="en-US" sz="1200"/>
              <a:pPr/>
              <a:t>83</a:t>
            </a:fld>
            <a:endParaRPr lang="en-US" sz="1200"/>
          </a:p>
        </p:txBody>
      </p:sp>
      <p:sp>
        <p:nvSpPr>
          <p:cNvPr id="1740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817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43C71B-2FAC-4D9C-AE71-ACBEB4C5DC12}" type="slidenum">
              <a:rPr lang="en-US" sz="1200"/>
              <a:pPr/>
              <a:t>84</a:t>
            </a:fld>
            <a:endParaRPr lang="en-US" sz="1200"/>
          </a:p>
        </p:txBody>
      </p:sp>
      <p:sp>
        <p:nvSpPr>
          <p:cNvPr id="1761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7946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241AC33-D2DD-4C50-AE91-2C7FA334C728}" type="slidenum">
              <a:rPr lang="en-US" sz="1200"/>
              <a:pPr/>
              <a:t>85</a:t>
            </a:fld>
            <a:endParaRPr lang="en-US" sz="1200"/>
          </a:p>
        </p:txBody>
      </p:sp>
      <p:sp>
        <p:nvSpPr>
          <p:cNvPr id="1781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363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95D2067-2753-49A8-B87B-7E6580513A77}" type="slidenum">
              <a:rPr lang="en-US" sz="1200"/>
              <a:pPr/>
              <a:t>86</a:t>
            </a:fld>
            <a:endParaRPr lang="en-US" sz="1200"/>
          </a:p>
        </p:txBody>
      </p:sp>
      <p:sp>
        <p:nvSpPr>
          <p:cNvPr id="1802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7701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143CA9-0BE6-4E43-8815-250719AC4ECC}" type="slidenum">
              <a:rPr lang="en-US" sz="1200"/>
              <a:pPr/>
              <a:t>87</a:t>
            </a:fld>
            <a:endParaRPr lang="en-US" sz="1200"/>
          </a:p>
        </p:txBody>
      </p:sp>
      <p:sp>
        <p:nvSpPr>
          <p:cNvPr id="1822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4807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8C0EF5-E16D-477D-AB87-D7729E5BA473}" type="slidenum">
              <a:rPr lang="en-US" sz="1200"/>
              <a:pPr/>
              <a:t>88</a:t>
            </a:fld>
            <a:endParaRPr lang="en-US" sz="1200"/>
          </a:p>
        </p:txBody>
      </p:sp>
      <p:sp>
        <p:nvSpPr>
          <p:cNvPr id="1843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935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3860763-2B51-4F6B-97DA-FFE907B3E1E8}" type="slidenum">
              <a:rPr lang="en-US" sz="1200"/>
              <a:pPr/>
              <a:t>89</a:t>
            </a:fld>
            <a:endParaRPr lang="en-US" sz="1200"/>
          </a:p>
        </p:txBody>
      </p:sp>
      <p:sp>
        <p:nvSpPr>
          <p:cNvPr id="1863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95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10ABF3A-B09E-420A-BFF5-B9445D3D7E75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327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556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CAB3319-6987-405B-B00E-E0E778534267}" type="slidenum">
              <a:rPr lang="en-US" sz="1200"/>
              <a:pPr/>
              <a:t>90</a:t>
            </a:fld>
            <a:endParaRPr lang="en-US" sz="1200"/>
          </a:p>
        </p:txBody>
      </p:sp>
      <p:sp>
        <p:nvSpPr>
          <p:cNvPr id="1884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4714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B11C584-2E99-42B3-8781-23E61EF3F165}" type="slidenum">
              <a:rPr lang="en-US" sz="1200"/>
              <a:pPr/>
              <a:t>91</a:t>
            </a:fld>
            <a:endParaRPr lang="en-US" sz="1200"/>
          </a:p>
        </p:txBody>
      </p:sp>
      <p:sp>
        <p:nvSpPr>
          <p:cNvPr id="1904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951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CBF3BDC-2329-4DB7-94E4-92C39BDDC221}" type="slidenum">
              <a:rPr lang="en-US" sz="1200"/>
              <a:pPr/>
              <a:t>92</a:t>
            </a:fld>
            <a:endParaRPr lang="en-US" sz="1200"/>
          </a:p>
        </p:txBody>
      </p:sp>
      <p:sp>
        <p:nvSpPr>
          <p:cNvPr id="1925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5726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D550158-BA48-42F1-92EB-6BD2944B96DC}" type="slidenum">
              <a:rPr lang="en-US" sz="1200"/>
              <a:pPr/>
              <a:t>93</a:t>
            </a:fld>
            <a:endParaRPr lang="en-US" sz="1200"/>
          </a:p>
        </p:txBody>
      </p:sp>
      <p:sp>
        <p:nvSpPr>
          <p:cNvPr id="1945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365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996583-4CC0-4E6E-A9C9-0ADDD271F361}" type="slidenum">
              <a:rPr lang="en-US" sz="1200"/>
              <a:pPr/>
              <a:t>94</a:t>
            </a:fld>
            <a:endParaRPr lang="en-US" sz="1200"/>
          </a:p>
        </p:txBody>
      </p:sp>
      <p:sp>
        <p:nvSpPr>
          <p:cNvPr id="1966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767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4FA71B9-4625-49BD-B61D-97CC3128AA07}" type="slidenum">
              <a:rPr lang="en-US" sz="1200"/>
              <a:pPr/>
              <a:t>95</a:t>
            </a:fld>
            <a:endParaRPr lang="en-US" sz="1200"/>
          </a:p>
        </p:txBody>
      </p:sp>
      <p:sp>
        <p:nvSpPr>
          <p:cNvPr id="1986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886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85E3A7-88AE-4D88-9A88-0F46A6410066}" type="slidenum">
              <a:rPr lang="en-US" sz="1200"/>
              <a:pPr/>
              <a:t>96</a:t>
            </a:fld>
            <a:endParaRPr lang="en-US" sz="1200"/>
          </a:p>
        </p:txBody>
      </p:sp>
      <p:sp>
        <p:nvSpPr>
          <p:cNvPr id="2007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7937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30DCE0C-D0CB-4FA2-BF71-9BC2F8730BCC}" type="slidenum">
              <a:rPr lang="en-US" sz="1200"/>
              <a:pPr/>
              <a:t>97</a:t>
            </a:fld>
            <a:endParaRPr lang="en-US" sz="1200"/>
          </a:p>
        </p:txBody>
      </p:sp>
      <p:sp>
        <p:nvSpPr>
          <p:cNvPr id="2027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511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DBE365-430D-44EF-A2A0-B0B9F795B265}" type="slidenum">
              <a:rPr lang="en-US" sz="1200"/>
              <a:pPr/>
              <a:t>98</a:t>
            </a:fld>
            <a:endParaRPr lang="en-US" sz="1200"/>
          </a:p>
        </p:txBody>
      </p:sp>
      <p:sp>
        <p:nvSpPr>
          <p:cNvPr id="2048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97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DB36B51-49A4-452F-95D3-839DEDE26875}" type="slidenum">
              <a:rPr lang="en-US" sz="1200"/>
              <a:pPr/>
              <a:t>99</a:t>
            </a:fld>
            <a:endParaRPr lang="en-US" sz="1200"/>
          </a:p>
        </p:txBody>
      </p:sp>
      <p:sp>
        <p:nvSpPr>
          <p:cNvPr id="2068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60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hyperlink" Target="http://www.db-book.com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06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tx2"/>
                </a:solidFill>
              </a:rPr>
              <a:t>Database System Concepts, 6</a:t>
            </a:r>
            <a:r>
              <a:rPr lang="en-US" b="1" baseline="30000">
                <a:solidFill>
                  <a:schemeClr val="tx2"/>
                </a:solidFill>
              </a:rPr>
              <a:t>th</a:t>
            </a:r>
            <a:r>
              <a:rPr lang="en-US" b="1">
                <a:solidFill>
                  <a:schemeClr val="tx2"/>
                </a:solidFill>
              </a:rPr>
              <a:t> Ed</a:t>
            </a:r>
            <a:r>
              <a:rPr lang="en-US">
                <a:solidFill>
                  <a:schemeClr val="tx2"/>
                </a:solidFill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200" b="1">
                <a:solidFill>
                  <a:schemeClr val="tx2"/>
                </a:solidFill>
              </a:rPr>
              <a:t>©Silberschatz, Korth and Sudarshan</a:t>
            </a:r>
            <a:r>
              <a:rPr lang="en-US" sz="1200" b="1">
                <a:solidFill>
                  <a:srgbClr val="000099"/>
                </a:solidFill>
              </a:rPr>
              <a:t/>
            </a:r>
            <a:br>
              <a:rPr lang="en-US" sz="1200" b="1">
                <a:solidFill>
                  <a:srgbClr val="000099"/>
                </a:solidFill>
              </a:rPr>
            </a:br>
            <a:r>
              <a:rPr lang="en-US" sz="1200" b="1">
                <a:solidFill>
                  <a:schemeClr val="tx2"/>
                </a:solidFill>
              </a:rPr>
              <a:t>See</a:t>
            </a:r>
            <a:r>
              <a:rPr lang="en-US" sz="1200" b="1">
                <a:solidFill>
                  <a:srgbClr val="000099"/>
                </a:solidFill>
              </a:rPr>
              <a:t> </a:t>
            </a:r>
            <a:r>
              <a:rPr lang="en-US" sz="1200" b="1">
                <a:solidFill>
                  <a:srgbClr val="000099"/>
                </a:solidFill>
                <a:hlinkClick r:id="rId4"/>
              </a:rPr>
              <a:t>www.db-book.com</a:t>
            </a:r>
            <a:r>
              <a:rPr lang="en-US" sz="1200" b="1">
                <a:solidFill>
                  <a:srgbClr val="000099"/>
                </a:solidFill>
              </a:rPr>
              <a:t> </a:t>
            </a:r>
            <a:r>
              <a:rPr lang="en-US" sz="1200" b="1">
                <a:solidFill>
                  <a:schemeClr val="tx2"/>
                </a:solidFill>
              </a:rPr>
              <a:t>for conditions on re-use</a:t>
            </a:r>
            <a:r>
              <a:rPr lang="en-US" sz="1200" b="1">
                <a:solidFill>
                  <a:srgbClr val="000099"/>
                </a:solidFill>
              </a:rPr>
              <a:t>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4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5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3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8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061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1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4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76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04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975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5981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759813" name="Text Box 5"/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7.</a:t>
            </a:r>
            <a:fld id="{3F2B2B3C-7185-40E1-94DE-F72A30E9C366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75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981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75981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Helvetica" charset="0"/>
              <a:ea typeface="+mn-ea"/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7:  Entity-Relationship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104775"/>
            <a:ext cx="8391525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Attributes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1330325"/>
            <a:ext cx="809307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7.27</a:t>
            </a:r>
          </a:p>
        </p:txBody>
      </p:sp>
      <p:pic>
        <p:nvPicPr>
          <p:cNvPr id="2078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981075"/>
            <a:ext cx="7624763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7.28</a:t>
            </a:r>
          </a:p>
        </p:txBody>
      </p:sp>
      <p:pic>
        <p:nvPicPr>
          <p:cNvPr id="2099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531938"/>
            <a:ext cx="6000750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7.29</a:t>
            </a:r>
          </a:p>
        </p:txBody>
      </p:sp>
      <p:pic>
        <p:nvPicPr>
          <p:cNvPr id="2119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701675"/>
            <a:ext cx="6503987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Cardinality Constraints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05700" cy="4114800"/>
          </a:xfrm>
        </p:spPr>
        <p:txBody>
          <a:bodyPr/>
          <a:lstStyle/>
          <a:p>
            <a:r>
              <a:rPr lang="en-US" smtClean="0"/>
              <a:t>Express the number of entities to which another entity can be associated via a relationship set.</a:t>
            </a:r>
          </a:p>
          <a:p>
            <a:r>
              <a:rPr lang="en-US" smtClean="0"/>
              <a:t>Most useful in describing binary relationship sets.</a:t>
            </a:r>
          </a:p>
          <a:p>
            <a:r>
              <a:rPr lang="en-US" smtClean="0"/>
              <a:t>For a binary relationship set the mapping cardinality must be one of the following types: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Many to many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895475" y="4883150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One to one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5663" y="4868863"/>
            <a:ext cx="1487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One to many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1025525" y="5426075"/>
            <a:ext cx="7007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en-US" sz="2000"/>
              <a:t>Note: Some elements in </a:t>
            </a:r>
            <a:r>
              <a:rPr kumimoji="1" lang="en-US" sz="2000" i="1"/>
              <a:t>A</a:t>
            </a:r>
            <a:r>
              <a:rPr kumimoji="1" lang="en-US" sz="2000"/>
              <a:t> and </a:t>
            </a:r>
            <a:r>
              <a:rPr kumimoji="1" lang="en-US" sz="2000" i="1"/>
              <a:t>B</a:t>
            </a:r>
            <a:r>
              <a:rPr kumimoji="1" lang="en-US" sz="2000"/>
              <a:t> may not be mapped to any </a:t>
            </a:r>
          </a:p>
          <a:p>
            <a:r>
              <a:rPr kumimoji="1" lang="en-US" sz="2000"/>
              <a:t>elements in the other set</a:t>
            </a:r>
          </a:p>
        </p:txBody>
      </p:sp>
      <p:pic>
        <p:nvPicPr>
          <p:cNvPr id="37894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220788"/>
            <a:ext cx="6705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 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992313" y="4849813"/>
            <a:ext cx="1436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Many to one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13438" y="4864100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Many to many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1177925" y="5430838"/>
            <a:ext cx="7007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en-US" sz="2000"/>
              <a:t>Note: Some elements in A and B may not be mapped to any </a:t>
            </a:r>
          </a:p>
          <a:p>
            <a:r>
              <a:rPr kumimoji="1" lang="en-US" sz="2000"/>
              <a:t>elements in the other set</a:t>
            </a:r>
          </a:p>
        </p:txBody>
      </p:sp>
      <p:pic>
        <p:nvPicPr>
          <p:cNvPr id="39942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452563"/>
            <a:ext cx="6324600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34250" cy="4965700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000099"/>
                </a:solidFill>
              </a:rPr>
              <a:t>super key</a:t>
            </a:r>
            <a:r>
              <a:rPr lang="en-US" smtClean="0"/>
              <a:t> of an entity set is a set of one or more attributes whose values uniquely determine each entity.</a:t>
            </a:r>
          </a:p>
          <a:p>
            <a:r>
              <a:rPr lang="en-US" smtClean="0"/>
              <a:t>A </a:t>
            </a:r>
            <a:r>
              <a:rPr lang="en-US" b="1" smtClean="0">
                <a:solidFill>
                  <a:srgbClr val="000099"/>
                </a:solidFill>
              </a:rPr>
              <a:t>candidate key</a:t>
            </a:r>
            <a:r>
              <a:rPr lang="en-US" smtClean="0"/>
              <a:t> of an entity set is a minimal super key</a:t>
            </a:r>
          </a:p>
          <a:p>
            <a:pPr lvl="1"/>
            <a:r>
              <a:rPr lang="en-US" i="1" smtClean="0">
                <a:ea typeface="ＭＳ Ｐゴシック" panose="020B0600070205080204" pitchFamily="34" charset="-128"/>
              </a:rPr>
              <a:t>ID</a:t>
            </a:r>
            <a:r>
              <a:rPr lang="en-US" smtClean="0">
                <a:ea typeface="ＭＳ Ｐゴシック" panose="020B0600070205080204" pitchFamily="34" charset="-128"/>
              </a:rPr>
              <a:t> is candidate key of </a:t>
            </a:r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endParaRPr lang="en-US" smtClean="0">
              <a:ea typeface="ＭＳ Ｐゴシック" panose="020B0600070205080204" pitchFamily="34" charset="-128"/>
            </a:endParaRPr>
          </a:p>
          <a:p>
            <a:pPr lvl="1"/>
            <a:r>
              <a:rPr lang="en-US" i="1" smtClean="0">
                <a:ea typeface="ＭＳ Ｐゴシック" panose="020B0600070205080204" pitchFamily="34" charset="-128"/>
              </a:rPr>
              <a:t>course_id</a:t>
            </a:r>
            <a:r>
              <a:rPr lang="en-US" smtClean="0">
                <a:ea typeface="ＭＳ Ｐゴシック" panose="020B0600070205080204" pitchFamily="34" charset="-128"/>
              </a:rPr>
              <a:t> is candidate key of </a:t>
            </a:r>
            <a:r>
              <a:rPr lang="en-US" i="1" smtClean="0">
                <a:ea typeface="ＭＳ Ｐゴシック" panose="020B0600070205080204" pitchFamily="34" charset="-128"/>
              </a:rPr>
              <a:t>course</a:t>
            </a:r>
            <a:endParaRPr lang="en-US" smtClean="0">
              <a:ea typeface="ＭＳ Ｐゴシック" panose="020B0600070205080204" pitchFamily="34" charset="-128"/>
            </a:endParaRPr>
          </a:p>
          <a:p>
            <a:r>
              <a:rPr lang="en-US" smtClean="0"/>
              <a:t>Although several candidate keys may exist, one of the candidate keys is selected to be the </a:t>
            </a:r>
            <a:r>
              <a:rPr lang="en-US" b="1" smtClean="0">
                <a:solidFill>
                  <a:srgbClr val="000099"/>
                </a:solidFill>
              </a:rPr>
              <a:t>primary key</a:t>
            </a:r>
            <a:r>
              <a:rPr lang="en-US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 for Relationship Sets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10450" cy="4876800"/>
          </a:xfrm>
        </p:spPr>
        <p:txBody>
          <a:bodyPr/>
          <a:lstStyle/>
          <a:p>
            <a:r>
              <a:rPr lang="en-US" smtClean="0"/>
              <a:t>The combination of primary keys of the participating entity sets forms a super key of a relationship set.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(</a:t>
            </a:r>
            <a:r>
              <a:rPr lang="en-US" i="1" smtClean="0">
                <a:ea typeface="ＭＳ Ｐゴシック" panose="020B0600070205080204" pitchFamily="34" charset="-128"/>
              </a:rPr>
              <a:t>s_id, i_id</a:t>
            </a:r>
            <a:r>
              <a:rPr lang="en-US" smtClean="0">
                <a:ea typeface="ＭＳ Ｐゴシック" panose="020B0600070205080204" pitchFamily="34" charset="-128"/>
              </a:rPr>
              <a:t>) is the super key of </a:t>
            </a:r>
            <a:r>
              <a:rPr lang="en-US" i="1" smtClean="0">
                <a:ea typeface="ＭＳ Ｐゴシック" panose="020B0600070205080204" pitchFamily="34" charset="-128"/>
              </a:rPr>
              <a:t>advisor</a:t>
            </a:r>
          </a:p>
          <a:p>
            <a:pPr lvl="1"/>
            <a:r>
              <a:rPr lang="en-US" i="1" smtClean="0">
                <a:ea typeface="ＭＳ Ｐゴシック" panose="020B0600070205080204" pitchFamily="34" charset="-128"/>
              </a:rPr>
              <a:t>NOTE:  this means </a:t>
            </a:r>
            <a:r>
              <a:rPr lang="en-US" b="1" i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a pair of entity sets can have at most one relationship in a particular relationship set.</a:t>
            </a:r>
            <a:r>
              <a:rPr lang="en-US" i="1" smtClean="0">
                <a:ea typeface="ＭＳ Ｐゴシック" panose="020B0600070205080204" pitchFamily="34" charset="-128"/>
              </a:rPr>
              <a:t>  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Example: if we wish to track multiple meeting dates between a student and her advisor, we cannot assume a relationship for each meeting.  We can use a multivalued attribute though</a:t>
            </a:r>
          </a:p>
          <a:p>
            <a:r>
              <a:rPr lang="en-US" smtClean="0"/>
              <a:t>Must consider the mapping cardinality of the relationship set when deciding what are the candidate keys </a:t>
            </a:r>
          </a:p>
          <a:p>
            <a:r>
              <a:rPr lang="en-US" smtClean="0"/>
              <a:t>Need to consider semantics of relationship set in selecting the </a:t>
            </a:r>
            <a:r>
              <a:rPr lang="en-US" i="1" smtClean="0"/>
              <a:t>primary key  </a:t>
            </a:r>
            <a:r>
              <a:rPr lang="en-US" smtClean="0"/>
              <a:t>in case of more than one candidate key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Redundant Attributes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Suppose we have entity sets</a:t>
            </a:r>
          </a:p>
          <a:p>
            <a:pPr lvl="1"/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r>
              <a:rPr lang="en-US" smtClean="0">
                <a:ea typeface="ＭＳ Ｐゴシック" panose="020B0600070205080204" pitchFamily="34" charset="-128"/>
              </a:rPr>
              <a:t>, with attributes including </a:t>
            </a:r>
            <a:r>
              <a:rPr lang="en-US" i="1" smtClean="0">
                <a:ea typeface="ＭＳ Ｐゴシック" panose="020B0600070205080204" pitchFamily="34" charset="-128"/>
              </a:rPr>
              <a:t>dept_name</a:t>
            </a:r>
          </a:p>
          <a:p>
            <a:pPr lvl="1"/>
            <a:r>
              <a:rPr lang="en-US" i="1" smtClean="0">
                <a:ea typeface="ＭＳ Ｐゴシック" panose="020B0600070205080204" pitchFamily="34" charset="-128"/>
              </a:rPr>
              <a:t>department</a:t>
            </a:r>
          </a:p>
          <a:p>
            <a:pPr lvl="1">
              <a:buFont typeface="Monotype Sorts" charset="2"/>
              <a:buNone/>
            </a:pPr>
            <a:r>
              <a:rPr lang="en-US" smtClean="0">
                <a:ea typeface="ＭＳ Ｐゴシック" panose="020B0600070205080204" pitchFamily="34" charset="-128"/>
              </a:rPr>
              <a:t>and a relationship</a:t>
            </a:r>
          </a:p>
          <a:p>
            <a:pPr lvl="1"/>
            <a:r>
              <a:rPr lang="en-US" i="1" smtClean="0">
                <a:ea typeface="ＭＳ Ｐゴシック" panose="020B0600070205080204" pitchFamily="34" charset="-128"/>
              </a:rPr>
              <a:t>inst_dept</a:t>
            </a:r>
            <a:r>
              <a:rPr lang="en-US" smtClean="0">
                <a:ea typeface="ＭＳ Ｐゴシック" panose="020B0600070205080204" pitchFamily="34" charset="-128"/>
              </a:rPr>
              <a:t> relating </a:t>
            </a:r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r>
              <a:rPr lang="en-US" smtClean="0">
                <a:ea typeface="ＭＳ Ｐゴシック" panose="020B0600070205080204" pitchFamily="34" charset="-128"/>
              </a:rPr>
              <a:t> and </a:t>
            </a:r>
            <a:r>
              <a:rPr lang="en-US" i="1" smtClean="0">
                <a:ea typeface="ＭＳ Ｐゴシック" panose="020B0600070205080204" pitchFamily="34" charset="-128"/>
              </a:rPr>
              <a:t>department</a:t>
            </a:r>
          </a:p>
          <a:p>
            <a:r>
              <a:rPr lang="en-US" smtClean="0"/>
              <a:t>Attribute </a:t>
            </a:r>
            <a:r>
              <a:rPr lang="en-US" i="1" smtClean="0"/>
              <a:t>dept_name</a:t>
            </a:r>
            <a:r>
              <a:rPr lang="en-US" smtClean="0"/>
              <a:t> in entity </a:t>
            </a:r>
            <a:r>
              <a:rPr lang="en-US" i="1" smtClean="0"/>
              <a:t>instructor</a:t>
            </a:r>
            <a:r>
              <a:rPr lang="en-US" smtClean="0"/>
              <a:t> is redundant since there is an explicit relationship </a:t>
            </a:r>
            <a:r>
              <a:rPr lang="en-US" i="1" smtClean="0"/>
              <a:t>inst_dept</a:t>
            </a:r>
            <a:r>
              <a:rPr lang="en-US" smtClean="0"/>
              <a:t> which relates instructors to departments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The attribute replicates information present in the relationship, and should be removed from </a:t>
            </a:r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endParaRPr lang="en-US" smtClean="0">
              <a:ea typeface="ＭＳ Ｐゴシック" panose="020B0600070205080204" pitchFamily="34" charset="-128"/>
            </a:endParaRP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BUT: when converting back to tables, in some cases the attribute gets reintroduced, as we will see.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Diagrams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855663" y="3494088"/>
            <a:ext cx="85058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Rectangles represent entity sets.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Diamonds represent relationship sets.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Attributes listed inside entity rectangle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Underline indicates primary key attributes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501775"/>
            <a:ext cx="7464425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5025" y="103188"/>
            <a:ext cx="7831138" cy="846137"/>
          </a:xfrm>
        </p:spPr>
        <p:txBody>
          <a:bodyPr/>
          <a:lstStyle/>
          <a:p>
            <a:r>
              <a:rPr 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Entity With Composite, Multivalued, and Derived Attributes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023938"/>
            <a:ext cx="2519363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with Attributes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603375"/>
            <a:ext cx="762635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52488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7:  Entity-Relationship Model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r>
              <a:rPr lang="en-US" smtClean="0"/>
              <a:t>Design Process</a:t>
            </a:r>
          </a:p>
          <a:p>
            <a:r>
              <a:rPr lang="en-US" smtClean="0"/>
              <a:t>Modeling</a:t>
            </a:r>
          </a:p>
          <a:p>
            <a:r>
              <a:rPr lang="en-US" smtClean="0"/>
              <a:t>Constraints</a:t>
            </a:r>
          </a:p>
          <a:p>
            <a:r>
              <a:rPr lang="en-US" smtClean="0"/>
              <a:t>E-R Diagram </a:t>
            </a:r>
          </a:p>
          <a:p>
            <a:r>
              <a:rPr lang="en-US" smtClean="0"/>
              <a:t>Design Issues </a:t>
            </a:r>
          </a:p>
          <a:p>
            <a:r>
              <a:rPr lang="en-US" smtClean="0"/>
              <a:t>Weak Entity Sets </a:t>
            </a:r>
          </a:p>
          <a:p>
            <a:r>
              <a:rPr lang="en-US" smtClean="0"/>
              <a:t>Extended E-R Features</a:t>
            </a:r>
          </a:p>
          <a:p>
            <a:r>
              <a:rPr lang="en-US" smtClean="0"/>
              <a:t>Design of the Bank Database</a:t>
            </a:r>
          </a:p>
          <a:p>
            <a:r>
              <a:rPr lang="en-US" smtClean="0"/>
              <a:t>Reduction to Relation Schemas</a:t>
            </a:r>
          </a:p>
          <a:p>
            <a:r>
              <a:rPr lang="en-US" smtClean="0"/>
              <a:t>Database Design</a:t>
            </a:r>
          </a:p>
          <a:p>
            <a:r>
              <a:rPr lang="en-US" smtClean="0"/>
              <a:t>UML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Roles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91450" cy="1123950"/>
          </a:xfrm>
        </p:spPr>
        <p:txBody>
          <a:bodyPr/>
          <a:lstStyle/>
          <a:p>
            <a:r>
              <a:rPr kumimoji="0" lang="en-US" smtClean="0"/>
              <a:t>Entity sets of a relationship need not be distinct</a:t>
            </a:r>
          </a:p>
          <a:p>
            <a:pPr lvl="1"/>
            <a:r>
              <a:rPr kumimoji="0" lang="en-US" smtClean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sz="1600" smtClean="0">
              <a:ea typeface="ＭＳ Ｐゴシック" panose="020B0600070205080204" pitchFamily="34" charset="-128"/>
            </a:endParaRPr>
          </a:p>
          <a:p>
            <a:r>
              <a:rPr lang="en-US" smtClean="0"/>
              <a:t>The labels “</a:t>
            </a:r>
            <a:r>
              <a:rPr lang="en-US" i="1" smtClean="0"/>
              <a:t>course_id</a:t>
            </a:r>
            <a:r>
              <a:rPr lang="en-US" smtClean="0"/>
              <a:t>” and “</a:t>
            </a:r>
            <a:r>
              <a:rPr lang="en-US" i="1" smtClean="0"/>
              <a:t>prereq_id</a:t>
            </a:r>
            <a:r>
              <a:rPr lang="en-US" smtClean="0"/>
              <a:t>” are called </a:t>
            </a:r>
            <a:r>
              <a:rPr lang="en-US" b="1" smtClean="0">
                <a:solidFill>
                  <a:srgbClr val="000099"/>
                </a:solidFill>
              </a:rPr>
              <a:t>roles</a:t>
            </a:r>
            <a:r>
              <a:rPr lang="en-US" smtClean="0"/>
              <a:t>.</a:t>
            </a:r>
          </a:p>
        </p:txBody>
      </p:sp>
      <p:pic>
        <p:nvPicPr>
          <p:cNvPr id="54276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2857500"/>
            <a:ext cx="7099300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19975" cy="2468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We express cardinality constraints by drawing either a directed line (</a:t>
            </a:r>
            <a:r>
              <a:rPr lang="en-US" smtClean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</a:pPr>
            <a:r>
              <a:rPr lang="en-US" smtClean="0"/>
              <a:t>One-to-one relationship: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r>
              <a:rPr lang="en-US" smtClean="0">
                <a:ea typeface="ＭＳ Ｐゴシック" panose="020B0600070205080204" pitchFamily="34" charset="-128"/>
              </a:rPr>
              <a:t> via the relationship </a:t>
            </a:r>
            <a:r>
              <a:rPr lang="en-US" i="1" smtClean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anose="020B0600070205080204" pitchFamily="34" charset="-128"/>
              </a:rPr>
              <a:t>A </a:t>
            </a:r>
            <a:r>
              <a:rPr lang="en-US" i="1" smtClean="0">
                <a:ea typeface="ＭＳ Ｐゴシック" panose="020B0600070205080204" pitchFamily="34" charset="-128"/>
              </a:rPr>
              <a:t>student</a:t>
            </a:r>
            <a:r>
              <a:rPr lang="en-US" smtClean="0">
                <a:ea typeface="ＭＳ Ｐゴシック" panose="020B0600070205080204" pitchFamily="34" charset="-128"/>
              </a:rPr>
              <a:t> is associated with at most one </a:t>
            </a:r>
            <a:r>
              <a:rPr lang="en-US" i="1" smtClean="0">
                <a:ea typeface="ＭＳ Ｐゴシック" panose="020B0600070205080204" pitchFamily="34" charset="-128"/>
              </a:rPr>
              <a:t>department</a:t>
            </a:r>
            <a:r>
              <a:rPr lang="en-US" smtClean="0">
                <a:ea typeface="ＭＳ Ｐゴシック" panose="020B0600070205080204" pitchFamily="34" charset="-128"/>
              </a:rPr>
              <a:t> via </a:t>
            </a:r>
            <a:r>
              <a:rPr lang="en-US" i="1" smtClean="0">
                <a:ea typeface="ＭＳ Ｐゴシック" panose="020B0600070205080204" pitchFamily="34" charset="-128"/>
              </a:rPr>
              <a:t>stud_dept</a:t>
            </a:r>
            <a:endParaRPr lang="en-US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One-to-One Relationship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77112" cy="1790700"/>
          </a:xfrm>
        </p:spPr>
        <p:txBody>
          <a:bodyPr/>
          <a:lstStyle/>
          <a:p>
            <a:r>
              <a:rPr lang="en-US" smtClean="0"/>
              <a:t>one-to-one relationship between an </a:t>
            </a:r>
            <a:r>
              <a:rPr lang="en-US" i="1" smtClean="0"/>
              <a:t>instructor</a:t>
            </a:r>
            <a:r>
              <a:rPr lang="en-US" smtClean="0"/>
              <a:t> and a </a:t>
            </a:r>
            <a:r>
              <a:rPr lang="en-US" i="1" smtClean="0"/>
              <a:t>student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an instructor is associated with at most one student via </a:t>
            </a:r>
            <a:r>
              <a:rPr lang="en-US" i="1" smtClean="0">
                <a:ea typeface="ＭＳ Ｐゴシック" panose="020B0600070205080204" pitchFamily="34" charset="-128"/>
              </a:rPr>
              <a:t>advisor</a:t>
            </a:r>
            <a:r>
              <a:rPr lang="en-US" smtClean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and a student is associated with at most one instructor via </a:t>
            </a:r>
            <a:r>
              <a:rPr lang="en-US" i="1" smtClean="0">
                <a:ea typeface="ＭＳ Ｐゴシック" panose="020B0600070205080204" pitchFamily="34" charset="-128"/>
              </a:rPr>
              <a:t>advisor</a:t>
            </a:r>
            <a:endParaRPr 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1370013" y="3260725"/>
            <a:ext cx="6586537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One-to-Many Relationship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80300" cy="1852613"/>
          </a:xfrm>
        </p:spPr>
        <p:txBody>
          <a:bodyPr/>
          <a:lstStyle/>
          <a:p>
            <a:r>
              <a:rPr lang="en-US" smtClean="0"/>
              <a:t>one-to-many relationship between an </a:t>
            </a:r>
            <a:r>
              <a:rPr lang="en-US" i="1" smtClean="0"/>
              <a:t>instructor</a:t>
            </a:r>
            <a:r>
              <a:rPr lang="en-US" smtClean="0"/>
              <a:t> and a </a:t>
            </a:r>
            <a:r>
              <a:rPr lang="en-US" i="1" smtClean="0"/>
              <a:t>student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 an instructor is associated with several (including 0) students  via </a:t>
            </a:r>
            <a:r>
              <a:rPr lang="en-US" i="1" smtClean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1489075" y="2955925"/>
            <a:ext cx="6421438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381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Many-to-One Relationships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10437" cy="1814513"/>
          </a:xfrm>
          <a:noFill/>
        </p:spPr>
        <p:txBody>
          <a:bodyPr/>
          <a:lstStyle/>
          <a:p>
            <a:r>
              <a:rPr lang="en-US" smtClean="0"/>
              <a:t>In a many-to-one relationship between an </a:t>
            </a:r>
            <a:r>
              <a:rPr lang="en-US" i="1" smtClean="0"/>
              <a:t>instructor</a:t>
            </a:r>
            <a:r>
              <a:rPr lang="en-US" smtClean="0"/>
              <a:t> and a </a:t>
            </a:r>
            <a:r>
              <a:rPr lang="en-US" i="1" smtClean="0"/>
              <a:t>student,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an instructor</a:t>
            </a:r>
            <a:r>
              <a:rPr lang="en-US" i="1" smtClean="0">
                <a:ea typeface="ＭＳ Ｐゴシック" panose="020B0600070205080204" pitchFamily="34" charset="-128"/>
              </a:rPr>
              <a:t> </a:t>
            </a:r>
            <a:r>
              <a:rPr lang="en-US" smtClean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i="1" smtClean="0">
                <a:ea typeface="ＭＳ Ｐゴシック" panose="020B0600070205080204" pitchFamily="34" charset="-128"/>
              </a:rPr>
              <a:t>advisor</a:t>
            </a:r>
            <a:r>
              <a:rPr lang="en-US" smtClean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i="1" smtClean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62469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1476375" y="2987675"/>
            <a:ext cx="6583363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6362700" y="4038600"/>
            <a:ext cx="2286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Many-to-Many Relationship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029450" cy="1546225"/>
          </a:xfrm>
        </p:spPr>
        <p:txBody>
          <a:bodyPr/>
          <a:lstStyle/>
          <a:p>
            <a:r>
              <a:rPr lang="en-US" smtClean="0"/>
              <a:t>An instructor is associated with several (possibly 0) students via </a:t>
            </a:r>
            <a:r>
              <a:rPr lang="en-US" i="1" smtClean="0"/>
              <a:t>advisor</a:t>
            </a:r>
          </a:p>
          <a:p>
            <a:r>
              <a:rPr lang="en-US" smtClean="0"/>
              <a:t>A student is associated with several (possibly 0) instructors via </a:t>
            </a:r>
            <a:r>
              <a:rPr lang="en-US" i="1" smtClean="0"/>
              <a:t>advisor</a:t>
            </a:r>
            <a:r>
              <a:rPr lang="en-US" smtClean="0"/>
              <a:t> </a:t>
            </a:r>
          </a:p>
        </p:txBody>
      </p:sp>
      <p:pic>
        <p:nvPicPr>
          <p:cNvPr id="645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2705100"/>
            <a:ext cx="67659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0300" y="384175"/>
            <a:ext cx="7594600" cy="571500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Participation of an Entity Set in a Relationship Set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855663" y="1222375"/>
            <a:ext cx="74485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Total participation (indicated by double line):  every entity in the entity set participates in at least one relationship in the relationship set</a:t>
            </a:r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E.g., participation of </a:t>
            </a:r>
            <a:r>
              <a:rPr kumimoji="1" lang="en-US" sz="1800" i="1"/>
              <a:t>section </a:t>
            </a:r>
            <a:r>
              <a:rPr kumimoji="1" lang="en-US" sz="1800"/>
              <a:t> in </a:t>
            </a:r>
            <a:r>
              <a:rPr kumimoji="1" lang="en-US" sz="1800" i="1"/>
              <a:t>sec_course </a:t>
            </a:r>
            <a:r>
              <a:rPr kumimoji="1" lang="en-US" sz="1800"/>
              <a:t>is total</a:t>
            </a:r>
          </a:p>
          <a:p>
            <a:pPr lvl="2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sz="1800"/>
              <a:t> every </a:t>
            </a:r>
            <a:r>
              <a:rPr kumimoji="1" lang="en-US" sz="1800" i="1"/>
              <a:t>section</a:t>
            </a:r>
            <a:r>
              <a:rPr kumimoji="1" lang="en-US" sz="1800"/>
              <a:t> must have an associated course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Partial participation:  some entities may not participate in any relationship in the relationship set</a:t>
            </a:r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Example: participation of </a:t>
            </a:r>
            <a:r>
              <a:rPr kumimoji="1" lang="en-US" sz="1800" i="1"/>
              <a:t>instructor</a:t>
            </a:r>
            <a:r>
              <a:rPr kumimoji="1" lang="en-US" sz="1800"/>
              <a:t> in </a:t>
            </a:r>
            <a:r>
              <a:rPr kumimoji="1" lang="en-US" sz="1800" i="1"/>
              <a:t>advisor</a:t>
            </a:r>
            <a:r>
              <a:rPr kumimoji="1" lang="en-US" sz="1800"/>
              <a:t> is partial</a:t>
            </a:r>
          </a:p>
        </p:txBody>
      </p:sp>
      <p:pic>
        <p:nvPicPr>
          <p:cNvPr id="6657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105275"/>
            <a:ext cx="7539037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38100"/>
            <a:ext cx="8420100" cy="682625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Notation for Cardinality Limits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855663" y="1222375"/>
            <a:ext cx="7689850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Cardinality limits can also express participation constraints</a:t>
            </a: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2259013"/>
            <a:ext cx="749458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3100">
                <a:ea typeface="+mj-ea"/>
              </a:rPr>
              <a:t>E-R</a:t>
            </a:r>
            <a:r>
              <a:rPr lang="en-US">
                <a:ea typeface="+mj-ea"/>
              </a:rPr>
              <a:t> Diagram with a Ternary Relationship</a:t>
            </a:r>
          </a:p>
        </p:txBody>
      </p:sp>
      <p:pic>
        <p:nvPicPr>
          <p:cNvPr id="70659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108075"/>
            <a:ext cx="7840662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4524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 on Ternary Relationship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05725" cy="5189538"/>
          </a:xfrm>
        </p:spPr>
        <p:txBody>
          <a:bodyPr/>
          <a:lstStyle/>
          <a:p>
            <a:r>
              <a:rPr lang="en-US" smtClean="0"/>
              <a:t>We allow at most one arrow out of a ternary (or greater degree) relationship to indicate a cardinality constraint</a:t>
            </a:r>
          </a:p>
          <a:p>
            <a:r>
              <a:rPr lang="en-US" smtClean="0"/>
              <a:t>E.g., an arrow from </a:t>
            </a:r>
            <a:r>
              <a:rPr lang="en-US" i="1" smtClean="0"/>
              <a:t>proj_guide</a:t>
            </a:r>
            <a:r>
              <a:rPr lang="en-US" smtClean="0"/>
              <a:t> to </a:t>
            </a:r>
            <a:r>
              <a:rPr lang="en-US" i="1" smtClean="0"/>
              <a:t>instructor</a:t>
            </a:r>
            <a:r>
              <a:rPr lang="en-US" smtClean="0"/>
              <a:t> indicates each student has at most one guide for a project</a:t>
            </a:r>
          </a:p>
          <a:p>
            <a:r>
              <a:rPr lang="en-US" smtClean="0"/>
              <a:t>If there is more than one arrow, there are two ways of defining the meaning. 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E.g., a ternary relationship </a:t>
            </a:r>
            <a:r>
              <a:rPr lang="en-US" i="1" smtClean="0">
                <a:ea typeface="ＭＳ Ｐゴシック" panose="020B0600070205080204" pitchFamily="34" charset="-128"/>
              </a:rPr>
              <a:t>R </a:t>
            </a:r>
            <a:r>
              <a:rPr lang="en-US" smtClean="0">
                <a:ea typeface="ＭＳ Ｐゴシック" panose="020B0600070205080204" pitchFamily="34" charset="-128"/>
              </a:rPr>
              <a:t>between </a:t>
            </a:r>
            <a:r>
              <a:rPr lang="en-US" i="1" smtClean="0">
                <a:ea typeface="ＭＳ Ｐゴシック" panose="020B0600070205080204" pitchFamily="34" charset="-128"/>
              </a:rPr>
              <a:t>A</a:t>
            </a:r>
            <a:r>
              <a:rPr lang="en-US" smtClean="0">
                <a:ea typeface="ＭＳ Ｐゴシック" panose="020B0600070205080204" pitchFamily="34" charset="-128"/>
              </a:rPr>
              <a:t>,</a:t>
            </a:r>
            <a:r>
              <a:rPr lang="en-US" i="1" smtClean="0">
                <a:ea typeface="ＭＳ Ｐゴシック" panose="020B0600070205080204" pitchFamily="34" charset="-128"/>
              </a:rPr>
              <a:t> B </a:t>
            </a:r>
            <a:r>
              <a:rPr lang="en-US" smtClean="0">
                <a:ea typeface="ＭＳ Ｐゴシック" panose="020B0600070205080204" pitchFamily="34" charset="-128"/>
              </a:rPr>
              <a:t>and </a:t>
            </a:r>
            <a:r>
              <a:rPr lang="en-US" i="1" smtClean="0">
                <a:ea typeface="ＭＳ Ｐゴシック" panose="020B0600070205080204" pitchFamily="34" charset="-128"/>
              </a:rPr>
              <a:t>C </a:t>
            </a:r>
            <a:r>
              <a:rPr lang="en-US" smtClean="0">
                <a:ea typeface="ＭＳ Ｐゴシック" panose="020B0600070205080204" pitchFamily="34" charset="-128"/>
              </a:rPr>
              <a:t>with arrows to </a:t>
            </a:r>
            <a:r>
              <a:rPr lang="en-US" i="1" smtClean="0">
                <a:ea typeface="ＭＳ Ｐゴシック" panose="020B0600070205080204" pitchFamily="34" charset="-128"/>
              </a:rPr>
              <a:t>B </a:t>
            </a:r>
            <a:r>
              <a:rPr lang="en-US" smtClean="0">
                <a:ea typeface="ＭＳ Ｐゴシック" panose="020B0600070205080204" pitchFamily="34" charset="-128"/>
              </a:rPr>
              <a:t>and </a:t>
            </a:r>
            <a:r>
              <a:rPr lang="en-US" i="1" smtClean="0">
                <a:ea typeface="ＭＳ Ｐゴシック" panose="020B0600070205080204" pitchFamily="34" charset="-128"/>
              </a:rPr>
              <a:t>C </a:t>
            </a:r>
            <a:r>
              <a:rPr lang="en-US" smtClean="0">
                <a:ea typeface="ＭＳ Ｐゴシック" panose="020B0600070205080204" pitchFamily="34" charset="-128"/>
              </a:rPr>
              <a:t>could mean</a:t>
            </a:r>
          </a:p>
          <a:p>
            <a:pPr lvl="1">
              <a:buFont typeface="Monotype Sorts" charset="2"/>
              <a:buNone/>
            </a:pPr>
            <a:r>
              <a:rPr lang="en-US" smtClean="0">
                <a:ea typeface="ＭＳ Ｐゴシック" panose="020B0600070205080204" pitchFamily="34" charset="-128"/>
              </a:rPr>
              <a:t>    1.  each </a:t>
            </a:r>
            <a:r>
              <a:rPr lang="en-US" i="1" smtClean="0">
                <a:ea typeface="ＭＳ Ｐゴシック" panose="020B0600070205080204" pitchFamily="34" charset="-128"/>
              </a:rPr>
              <a:t>A </a:t>
            </a:r>
            <a:r>
              <a:rPr lang="en-US" smtClean="0">
                <a:ea typeface="ＭＳ Ｐゴシック" panose="020B0600070205080204" pitchFamily="34" charset="-128"/>
              </a:rPr>
              <a:t>entity is associated with a unique entity from </a:t>
            </a:r>
            <a:r>
              <a:rPr lang="en-US" i="1" smtClean="0">
                <a:ea typeface="ＭＳ Ｐゴシック" panose="020B0600070205080204" pitchFamily="34" charset="-128"/>
              </a:rPr>
              <a:t>B </a:t>
            </a:r>
            <a:r>
              <a:rPr lang="en-US" smtClean="0">
                <a:ea typeface="ＭＳ Ｐゴシック" panose="020B0600070205080204" pitchFamily="34" charset="-128"/>
              </a:rPr>
              <a:t>and </a:t>
            </a:r>
            <a:r>
              <a:rPr lang="en-US" i="1" smtClean="0">
                <a:ea typeface="ＭＳ Ｐゴシック" panose="020B0600070205080204" pitchFamily="34" charset="-128"/>
              </a:rPr>
              <a:t>C </a:t>
            </a:r>
            <a:r>
              <a:rPr lang="en-US" smtClean="0">
                <a:ea typeface="ＭＳ Ｐゴシック" panose="020B0600070205080204" pitchFamily="34" charset="-128"/>
              </a:rPr>
              <a:t>or </a:t>
            </a:r>
          </a:p>
          <a:p>
            <a:pPr lvl="1">
              <a:buFont typeface="Monotype Sorts" charset="2"/>
              <a:buNone/>
            </a:pPr>
            <a:r>
              <a:rPr lang="en-US" smtClean="0">
                <a:ea typeface="ＭＳ Ｐゴシック" panose="020B0600070205080204" pitchFamily="34" charset="-128"/>
              </a:rPr>
              <a:t>	2.  each pair of entities from (</a:t>
            </a:r>
            <a:r>
              <a:rPr lang="en-US" i="1" smtClean="0">
                <a:ea typeface="ＭＳ Ｐゴシック" panose="020B0600070205080204" pitchFamily="34" charset="-128"/>
              </a:rPr>
              <a:t>A, B</a:t>
            </a:r>
            <a:r>
              <a:rPr lang="en-US" smtClean="0">
                <a:ea typeface="ＭＳ Ｐゴシック" panose="020B0600070205080204" pitchFamily="34" charset="-128"/>
              </a:rPr>
              <a:t>) is associated with a unique </a:t>
            </a:r>
            <a:r>
              <a:rPr lang="en-US" i="1" smtClean="0">
                <a:ea typeface="ＭＳ Ｐゴシック" panose="020B0600070205080204" pitchFamily="34" charset="-128"/>
              </a:rPr>
              <a:t>C </a:t>
            </a:r>
            <a:r>
              <a:rPr lang="en-US" smtClean="0">
                <a:ea typeface="ＭＳ Ｐゴシック" panose="020B0600070205080204" pitchFamily="34" charset="-128"/>
              </a:rPr>
              <a:t>entity, and each pair (</a:t>
            </a:r>
            <a:r>
              <a:rPr lang="en-US" i="1" smtClean="0">
                <a:ea typeface="ＭＳ Ｐゴシック" panose="020B0600070205080204" pitchFamily="34" charset="-128"/>
              </a:rPr>
              <a:t>A, C</a:t>
            </a:r>
            <a:r>
              <a:rPr lang="en-US" smtClean="0">
                <a:ea typeface="ＭＳ Ｐゴシック" panose="020B0600070205080204" pitchFamily="34" charset="-128"/>
              </a:rPr>
              <a:t>) is associated with a unique </a:t>
            </a:r>
            <a:r>
              <a:rPr lang="en-US" i="1" smtClean="0">
                <a:ea typeface="ＭＳ Ｐゴシック" panose="020B0600070205080204" pitchFamily="34" charset="-128"/>
              </a:rPr>
              <a:t>B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Each alternative has been used in different formalisms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To avoid confusion we outlaw more than one arrow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Modeling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i="1" smtClean="0"/>
              <a:t>database</a:t>
            </a:r>
            <a:r>
              <a:rPr lang="en-US" smtClean="0"/>
              <a:t> can be modeled as: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 collection of entities,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relationship among entities.</a:t>
            </a:r>
          </a:p>
          <a:p>
            <a:r>
              <a:rPr lang="en-US" smtClean="0"/>
              <a:t>An </a:t>
            </a:r>
            <a:r>
              <a:rPr lang="en-US" b="1" smtClean="0">
                <a:solidFill>
                  <a:srgbClr val="000099"/>
                </a:solidFill>
              </a:rPr>
              <a:t>entity</a:t>
            </a:r>
            <a:r>
              <a:rPr lang="en-US" b="1" smtClean="0"/>
              <a:t> </a:t>
            </a:r>
            <a:r>
              <a:rPr lang="en-US" smtClean="0"/>
              <a:t>is an object that exists and is distinguishable from other objects.</a:t>
            </a:r>
          </a:p>
          <a:p>
            <a:pPr lvl="1"/>
            <a:r>
              <a:rPr lang="en-US" sz="2000" smtClean="0">
                <a:ea typeface="ＭＳ Ｐゴシック" panose="020B0600070205080204" pitchFamily="34" charset="-128"/>
              </a:rPr>
              <a:t>Example:  specific person, company, event, plant</a:t>
            </a:r>
            <a:endParaRPr lang="en-US" smtClean="0">
              <a:ea typeface="ＭＳ Ｐゴシック" panose="020B0600070205080204" pitchFamily="34" charset="-128"/>
            </a:endParaRPr>
          </a:p>
          <a:p>
            <a:r>
              <a:rPr lang="en-US" smtClean="0"/>
              <a:t>Entities have </a:t>
            </a:r>
            <a:r>
              <a:rPr lang="en-US" b="1" smtClean="0">
                <a:solidFill>
                  <a:srgbClr val="000099"/>
                </a:solidFill>
              </a:rPr>
              <a:t>attributes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Example: people have </a:t>
            </a:r>
            <a:r>
              <a:rPr lang="en-US" i="1" smtClean="0">
                <a:ea typeface="ＭＳ Ｐゴシック" panose="020B0600070205080204" pitchFamily="34" charset="-128"/>
              </a:rPr>
              <a:t>names </a:t>
            </a:r>
            <a:r>
              <a:rPr lang="en-US" smtClean="0">
                <a:ea typeface="ＭＳ Ｐゴシック" panose="020B0600070205080204" pitchFamily="34" charset="-128"/>
              </a:rPr>
              <a:t>and </a:t>
            </a:r>
            <a:r>
              <a:rPr lang="en-US" i="1" smtClean="0">
                <a:ea typeface="ＭＳ Ｐゴシック" panose="020B0600070205080204" pitchFamily="34" charset="-128"/>
              </a:rPr>
              <a:t>addresses	</a:t>
            </a:r>
          </a:p>
          <a:p>
            <a:r>
              <a:rPr lang="en-US" smtClean="0"/>
              <a:t>An </a:t>
            </a:r>
            <a:r>
              <a:rPr lang="en-US" b="1" smtClean="0">
                <a:solidFill>
                  <a:srgbClr val="000099"/>
                </a:solidFill>
              </a:rPr>
              <a:t>entity set</a:t>
            </a:r>
            <a:r>
              <a:rPr lang="en-US" smtClean="0"/>
              <a:t> is a set of entities of the same type that share the same properties.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Example: set of all persons, companies, trees, holidays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How about doing an ER design interactively on the board?</a:t>
            </a:r>
            <a:br>
              <a:rPr lang="en-US">
                <a:ea typeface="+mj-ea"/>
              </a:rPr>
            </a:br>
            <a:r>
              <a:rPr lang="en-US">
                <a:ea typeface="+mj-ea"/>
              </a:rPr>
              <a:t>Suggest an application to be modeled.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96175" cy="4876800"/>
          </a:xfrm>
        </p:spPr>
        <p:txBody>
          <a:bodyPr/>
          <a:lstStyle/>
          <a:p>
            <a:r>
              <a:rPr lang="en-US" smtClean="0"/>
              <a:t>An entity set that does not have a primary key is referred to as a </a:t>
            </a:r>
            <a:r>
              <a:rPr lang="en-US" b="1" smtClean="0">
                <a:solidFill>
                  <a:srgbClr val="000099"/>
                </a:solidFill>
              </a:rPr>
              <a:t>weak entity set</a:t>
            </a:r>
            <a:r>
              <a:rPr lang="en-US" smtClean="0"/>
              <a:t>.</a:t>
            </a:r>
          </a:p>
          <a:p>
            <a:r>
              <a:rPr lang="en-US" smtClean="0"/>
              <a:t>The existence of a weak entity set depends on the existence of a </a:t>
            </a:r>
            <a:r>
              <a:rPr lang="en-US" b="1" smtClean="0">
                <a:solidFill>
                  <a:srgbClr val="000099"/>
                </a:solidFill>
              </a:rPr>
              <a:t>identifying entity set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It must relate to the identifying entity set via a total, one-to-many relationship set from the identifying to the weak entity set</a:t>
            </a:r>
          </a:p>
          <a:p>
            <a:pPr lvl="1"/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Identifying relationship</a:t>
            </a:r>
            <a:r>
              <a:rPr lang="en-US" smtClean="0">
                <a:ea typeface="ＭＳ Ｐゴシック" panose="020B0600070205080204" pitchFamily="34" charset="-128"/>
              </a:rPr>
              <a:t> depicted using a double diamond</a:t>
            </a:r>
          </a:p>
          <a:p>
            <a:r>
              <a:rPr lang="en-US" smtClean="0"/>
              <a:t>The </a:t>
            </a:r>
            <a:r>
              <a:rPr lang="en-US" b="1" smtClean="0">
                <a:solidFill>
                  <a:srgbClr val="000099"/>
                </a:solidFill>
              </a:rPr>
              <a:t>discriminator</a:t>
            </a:r>
            <a:r>
              <a:rPr lang="en-US" b="1" i="1" smtClean="0">
                <a:solidFill>
                  <a:schemeClr val="tx2"/>
                </a:solidFill>
              </a:rPr>
              <a:t> </a:t>
            </a:r>
            <a:r>
              <a:rPr lang="en-US" smtClean="0"/>
              <a:t>(</a:t>
            </a:r>
            <a:r>
              <a:rPr lang="en-US" i="1" smtClean="0"/>
              <a:t>or partial key)</a:t>
            </a:r>
            <a:r>
              <a:rPr lang="en-US" smtClean="0"/>
              <a:t> of a weak entity set is the set of attributes that distinguishes among all the entities of a weak entity set.</a:t>
            </a:r>
          </a:p>
          <a:p>
            <a:r>
              <a:rPr lang="en-US" smtClean="0"/>
              <a:t>The primary key of a weak entity set is formed by the primary key of the strong entity set on which the weak entity set is existence dependent, plus the weak entity set’s discriminator.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78712" cy="2095500"/>
          </a:xfrm>
        </p:spPr>
        <p:txBody>
          <a:bodyPr/>
          <a:lstStyle/>
          <a:p>
            <a:r>
              <a:rPr lang="en-US" smtClean="0"/>
              <a:t>We underline the discriminator of a weak entity set  with a dashed line.</a:t>
            </a:r>
          </a:p>
          <a:p>
            <a:r>
              <a:rPr lang="en-US" smtClean="0"/>
              <a:t>We put the identifying relationship of a weak entity in a double diamond. </a:t>
            </a:r>
          </a:p>
          <a:p>
            <a:r>
              <a:rPr lang="en-US" smtClean="0"/>
              <a:t>Primary key for </a:t>
            </a:r>
            <a:r>
              <a:rPr lang="en-US" i="1" smtClean="0"/>
              <a:t>section </a:t>
            </a:r>
            <a:r>
              <a:rPr lang="en-US" smtClean="0"/>
              <a:t>– (</a:t>
            </a:r>
            <a:r>
              <a:rPr lang="en-US" i="1" smtClean="0"/>
              <a:t>course_id, sec_id, semester, year</a:t>
            </a:r>
            <a:r>
              <a:rPr lang="en-US" smtClean="0"/>
              <a:t>) </a:t>
            </a:r>
          </a:p>
        </p:txBody>
      </p:sp>
      <p:pic>
        <p:nvPicPr>
          <p:cNvPr id="78852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429000"/>
            <a:ext cx="680878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904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385050" cy="3910012"/>
          </a:xfrm>
        </p:spPr>
        <p:txBody>
          <a:bodyPr/>
          <a:lstStyle/>
          <a:p>
            <a:r>
              <a:rPr lang="en-US" smtClean="0"/>
              <a:t>Note: the primary key of the strong entity set is not explicitly stored with the weak entity set, since it is implicit in the identifying relationship.</a:t>
            </a:r>
          </a:p>
          <a:p>
            <a:r>
              <a:rPr lang="en-US" smtClean="0"/>
              <a:t>If </a:t>
            </a:r>
            <a:r>
              <a:rPr lang="en-US" i="1" smtClean="0"/>
              <a:t>course_id</a:t>
            </a:r>
            <a:r>
              <a:rPr lang="en-US" smtClean="0"/>
              <a:t> were explicitly stored, </a:t>
            </a:r>
            <a:r>
              <a:rPr lang="en-US" i="1" smtClean="0"/>
              <a:t>section</a:t>
            </a:r>
            <a:r>
              <a:rPr lang="en-US" smtClean="0"/>
              <a:t> could be made a strong entity, but then the relationship between </a:t>
            </a:r>
            <a:r>
              <a:rPr lang="en-US" i="1" smtClean="0"/>
              <a:t>section</a:t>
            </a:r>
            <a:r>
              <a:rPr lang="en-US" smtClean="0"/>
              <a:t> and </a:t>
            </a:r>
            <a:r>
              <a:rPr lang="en-US" i="1" smtClean="0"/>
              <a:t>course</a:t>
            </a:r>
            <a:r>
              <a:rPr lang="en-US" smtClean="0"/>
              <a:t> would be duplicated by an implicit relationship defined by the attribute </a:t>
            </a:r>
            <a:r>
              <a:rPr lang="en-US" i="1" smtClean="0"/>
              <a:t>course_id</a:t>
            </a:r>
            <a:r>
              <a:rPr lang="en-US" smtClean="0"/>
              <a:t> common to </a:t>
            </a:r>
            <a:r>
              <a:rPr lang="en-US" i="1" smtClean="0"/>
              <a:t>course</a:t>
            </a:r>
            <a:r>
              <a:rPr lang="en-US" smtClean="0"/>
              <a:t> and </a:t>
            </a:r>
            <a:r>
              <a:rPr lang="en-US" i="1" smtClean="0"/>
              <a:t>section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Diagram for a University Enterprise</a:t>
            </a:r>
          </a:p>
        </p:txBody>
      </p:sp>
      <p:sp>
        <p:nvSpPr>
          <p:cNvPr id="84995" name="Rectangle 5"/>
          <p:cNvSpPr>
            <a:spLocks noChangeArrowheads="1"/>
          </p:cNvSpPr>
          <p:nvPr/>
        </p:nvSpPr>
        <p:spPr bwMode="auto">
          <a:xfrm>
            <a:off x="5095875" y="4652963"/>
            <a:ext cx="88900" cy="1000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49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690563"/>
            <a:ext cx="6323013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Rectangle 4"/>
          <p:cNvSpPr>
            <a:spLocks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200" smtClean="0">
                <a:effectLst/>
              </a:rPr>
              <a:t>Reduction to Relational Schemas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1143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Reduction to Relation Schemas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70800" cy="4137025"/>
          </a:xfrm>
        </p:spPr>
        <p:txBody>
          <a:bodyPr/>
          <a:lstStyle/>
          <a:p>
            <a:r>
              <a:rPr lang="en-US" smtClean="0"/>
              <a:t>Entity sets and relationship sets can be expressed uniformly as </a:t>
            </a:r>
            <a:r>
              <a:rPr lang="en-US" i="1" smtClean="0"/>
              <a:t>relation schemas </a:t>
            </a:r>
            <a:r>
              <a:rPr lang="en-US" smtClean="0"/>
              <a:t>that represent the contents of the database.</a:t>
            </a:r>
          </a:p>
          <a:p>
            <a:r>
              <a:rPr lang="en-US" smtClean="0"/>
              <a:t>A database which conforms to an E-R diagram can be represented by a collection of schemas.</a:t>
            </a:r>
          </a:p>
          <a:p>
            <a:r>
              <a:rPr lang="en-US" smtClean="0"/>
              <a:t>For each entity set and relationship set there is a unique schema that is assigned the name of the corresponding entity set or relationship set.</a:t>
            </a:r>
          </a:p>
          <a:p>
            <a:r>
              <a:rPr lang="en-US" smtClean="0"/>
              <a:t>Each schema has a number of columns (generally corresponding to attributes), which have unique names.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With Simple Attributes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450975"/>
            <a:ext cx="8081962" cy="3632200"/>
          </a:xfrm>
        </p:spPr>
        <p:txBody>
          <a:bodyPr/>
          <a:lstStyle/>
          <a:p>
            <a:r>
              <a:rPr lang="en-US" smtClean="0"/>
              <a:t>A strong entity set reduces to a schema with the same attributes</a:t>
            </a:r>
            <a:br>
              <a:rPr lang="en-US" smtClean="0"/>
            </a:br>
            <a:r>
              <a:rPr lang="en-US" i="1" smtClean="0"/>
              <a:t>student(</a:t>
            </a:r>
            <a:r>
              <a:rPr lang="en-US" i="1" u="sng" smtClean="0"/>
              <a:t>ID</a:t>
            </a:r>
            <a:r>
              <a:rPr lang="en-US" i="1" smtClean="0"/>
              <a:t>, name, tot_cred)</a:t>
            </a:r>
            <a:endParaRPr lang="en-US" smtClean="0"/>
          </a:p>
          <a:p>
            <a:r>
              <a:rPr lang="en-US" smtClean="0"/>
              <a:t>A weak entity set becomes a table that includes a column for the primary key of the identifying strong entity set </a:t>
            </a:r>
            <a:br>
              <a:rPr lang="en-US" smtClean="0"/>
            </a:br>
            <a:r>
              <a:rPr lang="en-US" i="1" smtClean="0"/>
              <a:t>section ( </a:t>
            </a:r>
            <a:r>
              <a:rPr lang="en-US" i="1" u="sng" smtClean="0"/>
              <a:t>course_id, sec_id, sem, year</a:t>
            </a:r>
            <a:r>
              <a:rPr lang="en-US" i="1" smtClean="0"/>
              <a:t> )</a:t>
            </a:r>
          </a:p>
        </p:txBody>
      </p:sp>
      <p:pic>
        <p:nvPicPr>
          <p:cNvPr id="8294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3624263"/>
            <a:ext cx="760571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96838"/>
            <a:ext cx="8429625" cy="603250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Sets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498600"/>
            <a:ext cx="7959725" cy="2944813"/>
          </a:xfrm>
        </p:spPr>
        <p:txBody>
          <a:bodyPr/>
          <a:lstStyle/>
          <a:p>
            <a:r>
              <a:rPr lang="en-US" smtClean="0"/>
              <a:t>A many-to-many relationship set is represented as a schema with attributes for the primary keys of the two participating entity sets, and any descriptive attributes of the relationship set. </a:t>
            </a:r>
          </a:p>
          <a:p>
            <a:r>
              <a:rPr lang="en-US" smtClean="0"/>
              <a:t>Example: schema for relationship set </a:t>
            </a:r>
            <a:r>
              <a:rPr lang="en-US" i="1" smtClean="0"/>
              <a:t>advisor</a:t>
            </a:r>
          </a:p>
          <a:p>
            <a:pPr>
              <a:buFont typeface="Monotype Sorts" charset="2"/>
              <a:buNone/>
            </a:pPr>
            <a:r>
              <a:rPr lang="en-US" smtClean="0"/>
              <a:t>	</a:t>
            </a:r>
            <a:r>
              <a:rPr lang="en-US" i="1" smtClean="0"/>
              <a:t>advisor = </a:t>
            </a:r>
            <a:r>
              <a:rPr lang="en-US" smtClean="0"/>
              <a:t>(</a:t>
            </a:r>
            <a:r>
              <a:rPr lang="en-US" i="1" u="sng" smtClean="0"/>
              <a:t>s_id, i_id</a:t>
            </a:r>
            <a:r>
              <a:rPr lang="en-US" smtClean="0"/>
              <a:t>)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 rot="-372694">
            <a:off x="2216150" y="3624263"/>
            <a:ext cx="1970088" cy="2809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  <p:pic>
        <p:nvPicPr>
          <p:cNvPr id="890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3717925"/>
            <a:ext cx="6529387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</a:t>
            </a:r>
          </a:p>
        </p:txBody>
      </p:sp>
      <p:sp>
        <p:nvSpPr>
          <p:cNvPr id="91139" name="Rectangle 4"/>
          <p:cNvSpPr>
            <a:spLocks noChangeArrowheads="1"/>
          </p:cNvSpPr>
          <p:nvPr/>
        </p:nvSpPr>
        <p:spPr bwMode="auto">
          <a:xfrm>
            <a:off x="636588" y="1079500"/>
            <a:ext cx="7758112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Many-to-one and one-to-many relationship sets that are total on the many-side can be represented by adding an extra attribute to the “many” side, containing the primary key of the “one” side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Example: Instead of creating a schema for relationship set </a:t>
            </a:r>
            <a:r>
              <a:rPr kumimoji="1" lang="en-US" sz="1800" i="1"/>
              <a:t>inst_dept</a:t>
            </a:r>
            <a:r>
              <a:rPr kumimoji="1" lang="en-US" sz="1800"/>
              <a:t>, add an attribute </a:t>
            </a:r>
            <a:r>
              <a:rPr kumimoji="1" lang="en-US" sz="1800" i="1"/>
              <a:t>dept_name</a:t>
            </a:r>
            <a:r>
              <a:rPr kumimoji="1" lang="en-US" sz="1800"/>
              <a:t> to the schema arising from entity set </a:t>
            </a:r>
            <a:r>
              <a:rPr kumimoji="1" lang="en-US" sz="1800" i="1"/>
              <a:t>instructor</a:t>
            </a:r>
          </a:p>
        </p:txBody>
      </p:sp>
      <p:sp>
        <p:nvSpPr>
          <p:cNvPr id="91141" name="Rectangle 6"/>
          <p:cNvSpPr>
            <a:spLocks noChangeArrowheads="1"/>
          </p:cNvSpPr>
          <p:nvPr/>
        </p:nvSpPr>
        <p:spPr bwMode="auto">
          <a:xfrm rot="-372694">
            <a:off x="1692275" y="3449638"/>
            <a:ext cx="1970088" cy="2809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  <p:grpSp>
        <p:nvGrpSpPr>
          <p:cNvPr id="91149" name="Group 13"/>
          <p:cNvGrpSpPr>
            <a:grpSpLocks/>
          </p:cNvGrpSpPr>
          <p:nvPr/>
        </p:nvGrpSpPr>
        <p:grpSpPr bwMode="auto">
          <a:xfrm>
            <a:off x="373063" y="2740025"/>
            <a:ext cx="8185150" cy="3424238"/>
            <a:chOff x="0" y="1413"/>
            <a:chExt cx="5483" cy="2545"/>
          </a:xfrm>
        </p:grpSpPr>
        <p:pic>
          <p:nvPicPr>
            <p:cNvPr id="9114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2" t="423" r="7481" b="61655"/>
            <a:stretch>
              <a:fillRect/>
            </a:stretch>
          </p:blipFill>
          <p:spPr bwMode="auto">
            <a:xfrm>
              <a:off x="175" y="1413"/>
              <a:ext cx="5308" cy="2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47" name="Rectangle 11"/>
            <p:cNvSpPr>
              <a:spLocks noChangeArrowheads="1"/>
            </p:cNvSpPr>
            <p:nvPr/>
          </p:nvSpPr>
          <p:spPr bwMode="auto">
            <a:xfrm>
              <a:off x="0" y="1500"/>
              <a:ext cx="1956" cy="4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48" name="Rectangle 12"/>
            <p:cNvSpPr>
              <a:spLocks noChangeArrowheads="1"/>
            </p:cNvSpPr>
            <p:nvPr/>
          </p:nvSpPr>
          <p:spPr bwMode="auto">
            <a:xfrm>
              <a:off x="1920" y="1690"/>
              <a:ext cx="374" cy="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 </a:t>
            </a:r>
            <a:r>
              <a:rPr lang="en-US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 </a:t>
            </a: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lang="en-US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student</a:t>
            </a:r>
            <a:endParaRPr 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192213" y="1751013"/>
            <a:ext cx="7381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instructor_ID  instructor_name                                    student-ID   student_name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2111375"/>
            <a:ext cx="6354762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 (Cont.)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222375"/>
            <a:ext cx="73914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For one-to-one relationship sets, either side can be chosen to act as the “many” side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anose="020B0600070205080204" pitchFamily="34" charset="-128"/>
              </a:rPr>
              <a:t>That is, extra attribute can be added to either of the tables corresponding to the two entity sets </a:t>
            </a:r>
          </a:p>
          <a:p>
            <a:pPr>
              <a:lnSpc>
                <a:spcPct val="90000"/>
              </a:lnSpc>
            </a:pPr>
            <a:r>
              <a:rPr lang="en-US" smtClean="0"/>
              <a:t>If participation is </a:t>
            </a:r>
            <a:r>
              <a:rPr lang="en-US" i="1" smtClean="0"/>
              <a:t>partial</a:t>
            </a:r>
            <a:r>
              <a:rPr lang="en-US" smtClean="0"/>
              <a:t> on the “many” side, replacing a schema by an extra attribute in the schema corresponding to the “many” side could result in null values</a:t>
            </a:r>
          </a:p>
          <a:p>
            <a:pPr>
              <a:lnSpc>
                <a:spcPct val="90000"/>
              </a:lnSpc>
            </a:pPr>
            <a:r>
              <a:rPr lang="en-US" smtClean="0"/>
              <a:t>The schema corresponding to a relationship set linking a weak entity set to its identifying strong entity set is redundant.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anose="020B0600070205080204" pitchFamily="34" charset="-128"/>
              </a:rPr>
              <a:t>Example: The </a:t>
            </a:r>
            <a:r>
              <a:rPr lang="en-US" i="1" smtClean="0">
                <a:ea typeface="ＭＳ Ｐゴシック" panose="020B0600070205080204" pitchFamily="34" charset="-128"/>
              </a:rPr>
              <a:t>section </a:t>
            </a:r>
            <a:r>
              <a:rPr lang="en-US" smtClean="0">
                <a:ea typeface="ＭＳ Ｐゴシック" panose="020B0600070205080204" pitchFamily="34" charset="-128"/>
              </a:rPr>
              <a:t>schema already contains the attributes that would appear in the </a:t>
            </a:r>
            <a:r>
              <a:rPr lang="en-US" i="1" smtClean="0">
                <a:ea typeface="ＭＳ Ｐゴシック" panose="020B0600070205080204" pitchFamily="34" charset="-128"/>
              </a:rPr>
              <a:t>sec_course</a:t>
            </a:r>
            <a:r>
              <a:rPr lang="en-US" smtClean="0">
                <a:ea typeface="ＭＳ Ｐゴシック" panose="020B0600070205080204" pitchFamily="34" charset="-128"/>
              </a:rPr>
              <a:t> schema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1075" y="666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225283" name="Rectangle 3"/>
          <p:cNvSpPr>
            <a:spLocks noChangeArrowheads="1"/>
          </p:cNvSpPr>
          <p:nvPr>
            <p:ph type="body" idx="4294967295"/>
          </p:nvPr>
        </p:nvSpPr>
        <p:spPr>
          <a:xfrm>
            <a:off x="2849563" y="1104900"/>
            <a:ext cx="6026150" cy="5097463"/>
          </a:xfrm>
          <a:noFill/>
        </p:spPr>
        <p:txBody>
          <a:bodyPr/>
          <a:lstStyle/>
          <a:p>
            <a:r>
              <a:rPr lang="en-US" smtClean="0"/>
              <a:t>Composite attributes are flattened out by creating a separate attribute for each component attribute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Example: given entity set </a:t>
            </a:r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r>
              <a:rPr lang="en-US" smtClean="0">
                <a:ea typeface="ＭＳ Ｐゴシック" panose="020B0600070205080204" pitchFamily="34" charset="-128"/>
              </a:rPr>
              <a:t> with composite attribute </a:t>
            </a:r>
            <a:r>
              <a:rPr lang="en-US" i="1" smtClean="0">
                <a:ea typeface="ＭＳ Ｐゴシック" panose="020B0600070205080204" pitchFamily="34" charset="-128"/>
              </a:rPr>
              <a:t>name</a:t>
            </a:r>
            <a:r>
              <a:rPr lang="en-US" smtClean="0">
                <a:ea typeface="ＭＳ Ｐゴシック" panose="020B0600070205080204" pitchFamily="34" charset="-128"/>
              </a:rPr>
              <a:t> with component attributes </a:t>
            </a:r>
            <a:r>
              <a:rPr lang="en-US" i="1" smtClean="0">
                <a:ea typeface="ＭＳ Ｐゴシック" panose="020B0600070205080204" pitchFamily="34" charset="-128"/>
              </a:rPr>
              <a:t>first_name </a:t>
            </a:r>
            <a:r>
              <a:rPr lang="en-US" smtClean="0">
                <a:ea typeface="ＭＳ Ｐゴシック" panose="020B0600070205080204" pitchFamily="34" charset="-128"/>
              </a:rPr>
              <a:t>and </a:t>
            </a:r>
            <a:r>
              <a:rPr lang="en-US" i="1" smtClean="0">
                <a:ea typeface="ＭＳ Ｐゴシック" panose="020B0600070205080204" pitchFamily="34" charset="-128"/>
              </a:rPr>
              <a:t>last_name</a:t>
            </a:r>
            <a:r>
              <a:rPr lang="en-US" smtClean="0">
                <a:ea typeface="ＭＳ Ｐゴシック" panose="020B0600070205080204" pitchFamily="34" charset="-128"/>
              </a:rPr>
              <a:t> the schema corresponding to the entity set has two attributes </a:t>
            </a:r>
            <a:r>
              <a:rPr lang="en-US" i="1" smtClean="0">
                <a:ea typeface="ＭＳ Ｐゴシック" panose="020B0600070205080204" pitchFamily="34" charset="-128"/>
              </a:rPr>
              <a:t>name_first_name</a:t>
            </a:r>
            <a:r>
              <a:rPr lang="en-US" smtClean="0">
                <a:ea typeface="ＭＳ Ｐゴシック" panose="020B0600070205080204" pitchFamily="34" charset="-128"/>
              </a:rPr>
              <a:t>  and </a:t>
            </a:r>
            <a:r>
              <a:rPr lang="en-US" i="1" smtClean="0">
                <a:ea typeface="ＭＳ Ｐゴシック" panose="020B0600070205080204" pitchFamily="34" charset="-128"/>
              </a:rPr>
              <a:t>name_last_name</a:t>
            </a:r>
          </a:p>
          <a:p>
            <a:pPr lvl="2"/>
            <a:r>
              <a:rPr lang="en-US" i="1" smtClean="0">
                <a:ea typeface="ＭＳ Ｐゴシック" panose="020B0600070205080204" pitchFamily="34" charset="-128"/>
              </a:rPr>
              <a:t>Prefix omitted if there is no ambiguity</a:t>
            </a:r>
          </a:p>
          <a:p>
            <a:r>
              <a:rPr lang="en-US" smtClean="0"/>
              <a:t>Ignoring multivalued attributes, extended instructor schema is</a:t>
            </a:r>
          </a:p>
          <a:p>
            <a:pPr lvl="1"/>
            <a:r>
              <a:rPr lang="en-US" i="1" smtClean="0">
                <a:ea typeface="ＭＳ Ｐゴシック" panose="020B0600070205080204" pitchFamily="34" charset="-128"/>
              </a:rPr>
              <a:t>instructor(ID, </a:t>
            </a:r>
            <a:br>
              <a:rPr lang="en-US" i="1" smtClean="0">
                <a:ea typeface="ＭＳ Ｐゴシック" panose="020B0600070205080204" pitchFamily="34" charset="-128"/>
              </a:rPr>
            </a:br>
            <a:r>
              <a:rPr lang="en-US" i="1" smtClean="0">
                <a:ea typeface="ＭＳ Ｐゴシック" panose="020B0600070205080204" pitchFamily="34" charset="-128"/>
              </a:rPr>
              <a:t>      first_name, middle_initial,  last_name,</a:t>
            </a:r>
            <a:br>
              <a:rPr lang="en-US" i="1" smtClean="0">
                <a:ea typeface="ＭＳ Ｐゴシック" panose="020B0600070205080204" pitchFamily="34" charset="-128"/>
              </a:rPr>
            </a:br>
            <a:r>
              <a:rPr lang="en-US" i="1" smtClean="0">
                <a:ea typeface="ＭＳ Ｐゴシック" panose="020B0600070205080204" pitchFamily="34" charset="-128"/>
              </a:rPr>
              <a:t>      street_number, street_name,  </a:t>
            </a:r>
            <a:br>
              <a:rPr lang="en-US" i="1" smtClean="0">
                <a:ea typeface="ＭＳ Ｐゴシック" panose="020B0600070205080204" pitchFamily="34" charset="-128"/>
              </a:rPr>
            </a:br>
            <a:r>
              <a:rPr lang="en-US" i="1" smtClean="0">
                <a:ea typeface="ＭＳ Ｐゴシック" panose="020B0600070205080204" pitchFamily="34" charset="-128"/>
              </a:rPr>
              <a:t>           apt_number, city, state, zip_code,  </a:t>
            </a:r>
            <a:br>
              <a:rPr lang="en-US" i="1" smtClean="0">
                <a:ea typeface="ＭＳ Ｐゴシック" panose="020B0600070205080204" pitchFamily="34" charset="-128"/>
              </a:rPr>
            </a:br>
            <a:r>
              <a:rPr lang="en-US" i="1" smtClean="0">
                <a:ea typeface="ＭＳ Ｐゴシック" panose="020B0600070205080204" pitchFamily="34" charset="-128"/>
              </a:rPr>
              <a:t>      date_of_birth)</a:t>
            </a:r>
          </a:p>
          <a:p>
            <a:pPr lvl="1"/>
            <a:endParaRPr 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2252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044575"/>
            <a:ext cx="2519363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1075" y="666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227331" name="Rectangle 3"/>
          <p:cNvSpPr>
            <a:spLocks noChangeArrowheads="1"/>
          </p:cNvSpPr>
          <p:nvPr>
            <p:ph type="body" idx="4294967295"/>
          </p:nvPr>
        </p:nvSpPr>
        <p:spPr>
          <a:xfrm>
            <a:off x="622300" y="1165225"/>
            <a:ext cx="7672388" cy="5160963"/>
          </a:xfrm>
          <a:noFill/>
        </p:spPr>
        <p:txBody>
          <a:bodyPr/>
          <a:lstStyle/>
          <a:p>
            <a:r>
              <a:rPr lang="en-US" smtClean="0"/>
              <a:t>A multivalued attribute </a:t>
            </a:r>
            <a:r>
              <a:rPr lang="en-US" i="1" smtClean="0"/>
              <a:t>M</a:t>
            </a:r>
            <a:r>
              <a:rPr lang="en-US" smtClean="0"/>
              <a:t> of an entity </a:t>
            </a:r>
            <a:r>
              <a:rPr lang="en-US" i="1" smtClean="0"/>
              <a:t>E</a:t>
            </a:r>
            <a:r>
              <a:rPr lang="en-US" smtClean="0"/>
              <a:t> is represented by a separate schema </a:t>
            </a:r>
            <a:r>
              <a:rPr lang="en-US" i="1" smtClean="0"/>
              <a:t>EM</a:t>
            </a:r>
            <a:endParaRPr lang="en-US" smtClean="0"/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Schema </a:t>
            </a:r>
            <a:r>
              <a:rPr lang="en-US" i="1" smtClean="0">
                <a:ea typeface="ＭＳ Ｐゴシック" panose="020B0600070205080204" pitchFamily="34" charset="-128"/>
              </a:rPr>
              <a:t>EM</a:t>
            </a:r>
            <a:r>
              <a:rPr lang="en-US" smtClean="0">
                <a:ea typeface="ＭＳ Ｐゴシック" panose="020B0600070205080204" pitchFamily="34" charset="-128"/>
              </a:rPr>
              <a:t> has attributes corresponding to the primary key of </a:t>
            </a:r>
            <a:r>
              <a:rPr lang="en-US" i="1" smtClean="0">
                <a:ea typeface="ＭＳ Ｐゴシック" panose="020B0600070205080204" pitchFamily="34" charset="-128"/>
              </a:rPr>
              <a:t>E</a:t>
            </a:r>
            <a:r>
              <a:rPr lang="en-US" smtClean="0">
                <a:ea typeface="ＭＳ Ｐゴシック" panose="020B0600070205080204" pitchFamily="34" charset="-128"/>
              </a:rPr>
              <a:t> and an attribute corresponding to multivalued attribute </a:t>
            </a:r>
            <a:r>
              <a:rPr lang="en-US" i="1" smtClean="0">
                <a:ea typeface="ＭＳ Ｐゴシック" panose="020B0600070205080204" pitchFamily="34" charset="-128"/>
              </a:rPr>
              <a:t>M</a:t>
            </a:r>
            <a:endParaRPr lang="en-US" smtClean="0">
              <a:ea typeface="ＭＳ Ｐゴシック" panose="020B0600070205080204" pitchFamily="34" charset="-128"/>
            </a:endParaRP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Example:  Multivalued attribute </a:t>
            </a:r>
            <a:r>
              <a:rPr lang="en-US" i="1" smtClean="0">
                <a:ea typeface="ＭＳ Ｐゴシック" panose="020B0600070205080204" pitchFamily="34" charset="-128"/>
              </a:rPr>
              <a:t>phone_number </a:t>
            </a:r>
            <a:r>
              <a:rPr lang="en-US" smtClean="0">
                <a:ea typeface="ＭＳ Ｐゴシック" panose="020B0600070205080204" pitchFamily="34" charset="-128"/>
              </a:rPr>
              <a:t>of </a:t>
            </a:r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r>
              <a:rPr lang="en-US" smtClean="0">
                <a:ea typeface="ＭＳ Ｐゴシック" panose="020B0600070205080204" pitchFamily="34" charset="-128"/>
              </a:rPr>
              <a:t> is represented by a schema:</a:t>
            </a:r>
            <a:br>
              <a:rPr lang="en-US" smtClean="0">
                <a:ea typeface="ＭＳ Ｐゴシック" panose="020B0600070205080204" pitchFamily="34" charset="-128"/>
              </a:rPr>
            </a:br>
            <a:r>
              <a:rPr lang="en-US" smtClean="0">
                <a:ea typeface="ＭＳ Ｐゴシック" panose="020B0600070205080204" pitchFamily="34" charset="-128"/>
              </a:rPr>
              <a:t>    </a:t>
            </a:r>
            <a:r>
              <a:rPr lang="en-US" i="1" smtClean="0">
                <a:ea typeface="ＭＳ Ｐゴシック" panose="020B0600070205080204" pitchFamily="34" charset="-128"/>
              </a:rPr>
              <a:t>inst_phone= </a:t>
            </a:r>
            <a:r>
              <a:rPr lang="en-US" smtClean="0">
                <a:ea typeface="ＭＳ Ｐゴシック" panose="020B0600070205080204" pitchFamily="34" charset="-128"/>
              </a:rPr>
              <a:t>(</a:t>
            </a:r>
            <a:r>
              <a:rPr lang="en-US" i="1" smtClean="0">
                <a:ea typeface="ＭＳ Ｐゴシック" panose="020B0600070205080204" pitchFamily="34" charset="-128"/>
              </a:rPr>
              <a:t> </a:t>
            </a:r>
            <a:r>
              <a:rPr lang="en-US" i="1" u="sng" smtClean="0">
                <a:ea typeface="ＭＳ Ｐゴシック" panose="020B0600070205080204" pitchFamily="34" charset="-128"/>
              </a:rPr>
              <a:t>ID</a:t>
            </a:r>
            <a:r>
              <a:rPr lang="en-US" i="1" smtClean="0">
                <a:ea typeface="ＭＳ Ｐゴシック" panose="020B0600070205080204" pitchFamily="34" charset="-128"/>
              </a:rPr>
              <a:t>, </a:t>
            </a:r>
            <a:r>
              <a:rPr lang="en-US" i="1" u="sng" smtClean="0">
                <a:ea typeface="ＭＳ Ｐゴシック" panose="020B0600070205080204" pitchFamily="34" charset="-128"/>
              </a:rPr>
              <a:t>phone_number</a:t>
            </a:r>
            <a:r>
              <a:rPr lang="en-US" smtClean="0">
                <a:ea typeface="ＭＳ Ｐゴシック" panose="020B0600070205080204" pitchFamily="34" charset="-128"/>
              </a:rPr>
              <a:t>)</a:t>
            </a:r>
            <a:r>
              <a:rPr lang="en-US" i="1" smtClean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Each value of the multivalued attribute maps to a separate tuple of the relation on schema </a:t>
            </a:r>
            <a:r>
              <a:rPr lang="en-US" i="1" smtClean="0">
                <a:ea typeface="ＭＳ Ｐゴシック" panose="020B0600070205080204" pitchFamily="34" charset="-128"/>
              </a:rPr>
              <a:t>EM</a:t>
            </a:r>
            <a:endParaRPr lang="en-US" smtClean="0">
              <a:ea typeface="ＭＳ Ｐゴシック" panose="020B0600070205080204" pitchFamily="34" charset="-128"/>
            </a:endParaRP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For example, an </a:t>
            </a:r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r>
              <a:rPr lang="en-US" smtClean="0">
                <a:ea typeface="ＭＳ Ｐゴシック" panose="020B0600070205080204" pitchFamily="34" charset="-128"/>
              </a:rPr>
              <a:t> entity with primary key  22222 and phone numbers 456-7890 and 123-4567 maps to two tuples:   </a:t>
            </a:r>
            <a:br>
              <a:rPr lang="en-US" smtClean="0">
                <a:ea typeface="ＭＳ Ｐゴシック" panose="020B0600070205080204" pitchFamily="34" charset="-128"/>
              </a:rPr>
            </a:br>
            <a:r>
              <a:rPr lang="en-US" smtClean="0">
                <a:ea typeface="ＭＳ Ｐゴシック" panose="020B0600070205080204" pitchFamily="34" charset="-128"/>
              </a:rPr>
              <a:t>   (22222, 456-7890) and (22222, 123-4567)</a:t>
            </a:r>
            <a:r>
              <a:rPr lang="en-US" sz="2000" smtClean="0"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Multivalued Attributes (Cont.)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9588" y="1108075"/>
            <a:ext cx="7869237" cy="2755900"/>
          </a:xfrm>
        </p:spPr>
        <p:txBody>
          <a:bodyPr/>
          <a:lstStyle/>
          <a:p>
            <a:r>
              <a:rPr lang="en-US" smtClean="0"/>
              <a:t>Special case:entity </a:t>
            </a:r>
            <a:r>
              <a:rPr lang="en-US" i="1" smtClean="0"/>
              <a:t>time_slot </a:t>
            </a:r>
            <a:r>
              <a:rPr lang="en-US" smtClean="0"/>
              <a:t> has only one attribute other than the primary-key attribute, and that attribute is multivalued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Optimization: Don’t create the relation corresponding to the entity, just create the one corresponding to the multivalued attribute</a:t>
            </a:r>
          </a:p>
          <a:p>
            <a:pPr lvl="1"/>
            <a:r>
              <a:rPr lang="en-US" i="1" smtClean="0">
                <a:ea typeface="ＭＳ Ｐゴシック" panose="020B0600070205080204" pitchFamily="34" charset="-128"/>
              </a:rPr>
              <a:t>time_slot</a:t>
            </a:r>
            <a:r>
              <a:rPr lang="en-US" smtClean="0">
                <a:ea typeface="ＭＳ Ｐゴシック" panose="020B0600070205080204" pitchFamily="34" charset="-128"/>
              </a:rPr>
              <a:t>(</a:t>
            </a:r>
            <a:r>
              <a:rPr lang="en-US" i="1" u="sng" smtClean="0">
                <a:ea typeface="ＭＳ Ｐゴシック" panose="020B0600070205080204" pitchFamily="34" charset="-128"/>
              </a:rPr>
              <a:t>time_slot_id, day, start_time</a:t>
            </a:r>
            <a:r>
              <a:rPr lang="en-US" i="1" smtClean="0">
                <a:ea typeface="ＭＳ Ｐゴシック" panose="020B0600070205080204" pitchFamily="34" charset="-128"/>
              </a:rPr>
              <a:t>, end_time</a:t>
            </a:r>
            <a:r>
              <a:rPr lang="en-US" smtClean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Caveat: </a:t>
            </a:r>
            <a:r>
              <a:rPr lang="en-US" i="1" smtClean="0">
                <a:ea typeface="ＭＳ Ｐゴシック" panose="020B0600070205080204" pitchFamily="34" charset="-128"/>
              </a:rPr>
              <a:t>time_slot </a:t>
            </a:r>
            <a:r>
              <a:rPr lang="en-US" smtClean="0">
                <a:ea typeface="ＭＳ Ｐゴシック" panose="020B0600070205080204" pitchFamily="34" charset="-128"/>
              </a:rPr>
              <a:t>attribute of </a:t>
            </a:r>
            <a:r>
              <a:rPr lang="en-US" i="1" smtClean="0">
                <a:ea typeface="ＭＳ Ｐゴシック" panose="020B0600070205080204" pitchFamily="34" charset="-128"/>
              </a:rPr>
              <a:t>section (</a:t>
            </a:r>
            <a:r>
              <a:rPr lang="en-US" smtClean="0">
                <a:ea typeface="ＭＳ Ｐゴシック" panose="020B0600070205080204" pitchFamily="34" charset="-128"/>
              </a:rPr>
              <a:t>from </a:t>
            </a:r>
            <a:r>
              <a:rPr lang="en-US" i="1" smtClean="0">
                <a:ea typeface="ＭＳ Ｐゴシック" panose="020B0600070205080204" pitchFamily="34" charset="-128"/>
              </a:rPr>
              <a:t>sec_time_slot</a:t>
            </a:r>
            <a:r>
              <a:rPr lang="en-US" smtClean="0">
                <a:ea typeface="ＭＳ Ｐゴシック" panose="020B0600070205080204" pitchFamily="34" charset="-128"/>
              </a:rPr>
              <a:t>) cannot be a foreign key due to this optimization</a:t>
            </a:r>
          </a:p>
        </p:txBody>
      </p:sp>
      <p:grpSp>
        <p:nvGrpSpPr>
          <p:cNvPr id="229380" name="Group 4"/>
          <p:cNvGrpSpPr>
            <a:grpSpLocks/>
          </p:cNvGrpSpPr>
          <p:nvPr/>
        </p:nvGrpSpPr>
        <p:grpSpPr bwMode="auto">
          <a:xfrm>
            <a:off x="1109663" y="3582988"/>
            <a:ext cx="6891337" cy="3079750"/>
            <a:chOff x="854" y="2275"/>
            <a:chExt cx="4103" cy="1638"/>
          </a:xfrm>
        </p:grpSpPr>
        <p:pic>
          <p:nvPicPr>
            <p:cNvPr id="22938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27" t="59744" r="-1482" b="19835"/>
            <a:stretch>
              <a:fillRect/>
            </a:stretch>
          </p:blipFill>
          <p:spPr bwMode="auto">
            <a:xfrm>
              <a:off x="1005" y="2423"/>
              <a:ext cx="3952" cy="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9382" name="Rectangle 6"/>
            <p:cNvSpPr>
              <a:spLocks noChangeArrowheads="1"/>
            </p:cNvSpPr>
            <p:nvPr/>
          </p:nvSpPr>
          <p:spPr bwMode="auto">
            <a:xfrm>
              <a:off x="854" y="3257"/>
              <a:ext cx="1182" cy="6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383" name="Rectangle 7"/>
            <p:cNvSpPr>
              <a:spLocks noChangeArrowheads="1"/>
            </p:cNvSpPr>
            <p:nvPr/>
          </p:nvSpPr>
          <p:spPr bwMode="auto">
            <a:xfrm>
              <a:off x="912" y="2429"/>
              <a:ext cx="152" cy="8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384" name="Rectangle 8"/>
            <p:cNvSpPr>
              <a:spLocks noChangeArrowheads="1"/>
            </p:cNvSpPr>
            <p:nvPr/>
          </p:nvSpPr>
          <p:spPr bwMode="auto">
            <a:xfrm>
              <a:off x="1923" y="2275"/>
              <a:ext cx="371" cy="3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2788" y="1093788"/>
            <a:ext cx="7918450" cy="5384800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Use of entity sets vs. attributes</a:t>
            </a:r>
            <a:r>
              <a:rPr lang="en-US" sz="2000" b="1" smtClean="0">
                <a:solidFill>
                  <a:srgbClr val="000099"/>
                </a:solidFill>
              </a:rPr>
              <a:t/>
            </a:r>
            <a:br>
              <a:rPr lang="en-US" sz="2000" b="1" smtClean="0">
                <a:solidFill>
                  <a:srgbClr val="000099"/>
                </a:solidFill>
              </a:rPr>
            </a:br>
            <a:r>
              <a:rPr lang="en-US" sz="2000" b="1" smtClean="0">
                <a:solidFill>
                  <a:schemeClr val="tx2"/>
                </a:solidFill>
              </a:rPr>
              <a:t/>
            </a:r>
            <a:br>
              <a:rPr lang="en-US" sz="2000" b="1" smtClean="0">
                <a:solidFill>
                  <a:schemeClr val="tx2"/>
                </a:solidFill>
              </a:rPr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mtClean="0"/>
              <a:t>Use of phone as an entity allows extra information about phone numbers (plus multiple phone numbers)</a:t>
            </a:r>
          </a:p>
        </p:txBody>
      </p:sp>
      <p:pic>
        <p:nvPicPr>
          <p:cNvPr id="2334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2"/>
          <a:stretch>
            <a:fillRect/>
          </a:stretch>
        </p:blipFill>
        <p:spPr bwMode="auto">
          <a:xfrm>
            <a:off x="1203325" y="1657350"/>
            <a:ext cx="722947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2788" y="1093788"/>
            <a:ext cx="8208962" cy="5384800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Use of entity sets vs. relationship sets</a:t>
            </a:r>
            <a:r>
              <a:rPr lang="en-US" b="1" smtClean="0">
                <a:solidFill>
                  <a:schemeClr val="tx2"/>
                </a:solidFill>
              </a:rPr>
              <a:t/>
            </a:r>
            <a:br>
              <a:rPr lang="en-US" b="1" smtClean="0">
                <a:solidFill>
                  <a:schemeClr val="tx2"/>
                </a:solidFill>
              </a:rPr>
            </a:br>
            <a:r>
              <a:rPr lang="en-US" smtClean="0"/>
              <a:t>Possible guideline is to designate a relationship set to describe an action that occurs between entities</a:t>
            </a:r>
          </a:p>
          <a:p>
            <a:pPr marL="37931725" lvl="1" indent="-37474525"/>
            <a:endParaRPr lang="en-US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2437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2824163"/>
            <a:ext cx="7504112" cy="276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2788" y="1093788"/>
            <a:ext cx="8208962" cy="5384800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Binary versus n-ary relationship sets</a:t>
            </a:r>
            <a:r>
              <a:rPr lang="en-US" b="1" smtClean="0">
                <a:solidFill>
                  <a:schemeClr val="tx2"/>
                </a:solidFill>
              </a:rPr>
              <a:t/>
            </a:r>
            <a:br>
              <a:rPr lang="en-US" b="1" smtClean="0">
                <a:solidFill>
                  <a:schemeClr val="tx2"/>
                </a:solidFill>
              </a:rPr>
            </a:br>
            <a:r>
              <a:rPr lang="en-US" smtClean="0"/>
              <a:t>Although it is possible to replace any nonbinary (</a:t>
            </a:r>
            <a:r>
              <a:rPr lang="en-US" i="1" smtClean="0"/>
              <a:t>n</a:t>
            </a:r>
            <a:r>
              <a:rPr lang="en-US" smtClean="0"/>
              <a:t>-ary, for </a:t>
            </a:r>
            <a:r>
              <a:rPr lang="en-US" i="1" smtClean="0"/>
              <a:t>n</a:t>
            </a:r>
            <a:r>
              <a:rPr lang="en-US" smtClean="0"/>
              <a:t> &gt; 2) relationship set by a number of distinct binary relationship sets, a </a:t>
            </a:r>
            <a:r>
              <a:rPr lang="en-US" i="1" smtClean="0"/>
              <a:t>n</a:t>
            </a:r>
            <a:r>
              <a:rPr lang="en-US" smtClean="0"/>
              <a:t>-ary relationship set shows more clearly that several entities participate in a single relationship.</a:t>
            </a:r>
          </a:p>
          <a:p>
            <a:r>
              <a:rPr lang="en-US" b="1" smtClean="0">
                <a:solidFill>
                  <a:srgbClr val="000099"/>
                </a:solidFill>
              </a:rPr>
              <a:t>Placement of relationship attributes</a:t>
            </a:r>
          </a:p>
          <a:p>
            <a:pPr>
              <a:buFont typeface="Monotype Sorts" charset="2"/>
              <a:buNone/>
            </a:pPr>
            <a:r>
              <a:rPr lang="en-US" smtClean="0">
                <a:solidFill>
                  <a:srgbClr val="000099"/>
                </a:solidFill>
              </a:rPr>
              <a:t>        </a:t>
            </a:r>
            <a:r>
              <a:rPr lang="en-US" smtClean="0"/>
              <a:t>e.g., attribute </a:t>
            </a:r>
            <a:r>
              <a:rPr lang="en-US" i="1" smtClean="0"/>
              <a:t>date </a:t>
            </a:r>
            <a:r>
              <a:rPr lang="en-US" smtClean="0"/>
              <a:t>as attribute of </a:t>
            </a:r>
            <a:r>
              <a:rPr lang="en-US" i="1" smtClean="0"/>
              <a:t>advisor</a:t>
            </a:r>
            <a:r>
              <a:rPr lang="en-US" smtClean="0"/>
              <a:t> or as attribute of </a:t>
            </a:r>
            <a:r>
              <a:rPr lang="en-US" i="1" smtClean="0"/>
              <a:t>student</a:t>
            </a:r>
            <a:endParaRPr lang="en-US" i="1" smtClean="0">
              <a:solidFill>
                <a:srgbClr val="000099"/>
              </a:solidFill>
            </a:endParaRPr>
          </a:p>
          <a:p>
            <a:pPr marL="37931725" lvl="1" indent="-37474525"/>
            <a:endParaRPr lang="en-US" sz="200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Binary Vs. Non-Binary Relationships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222375"/>
            <a:ext cx="7740650" cy="3868738"/>
          </a:xfrm>
        </p:spPr>
        <p:txBody>
          <a:bodyPr/>
          <a:lstStyle/>
          <a:p>
            <a:r>
              <a:rPr lang="en-US" smtClean="0"/>
              <a:t>Some relationships that appear to be non-binary may be better represented using binary relationships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E.g.,  A ternary relationship </a:t>
            </a:r>
            <a:r>
              <a:rPr lang="en-US" i="1" smtClean="0">
                <a:ea typeface="ＭＳ Ｐゴシック" panose="020B0600070205080204" pitchFamily="34" charset="-128"/>
              </a:rPr>
              <a:t>parents</a:t>
            </a:r>
            <a:r>
              <a:rPr lang="en-US" smtClean="0">
                <a:ea typeface="ＭＳ Ｐゴシック" panose="020B0600070205080204" pitchFamily="34" charset="-128"/>
              </a:rPr>
              <a:t>, relating a child to his/her father and mother, is best replaced by two binary relationships,  </a:t>
            </a:r>
            <a:r>
              <a:rPr lang="en-US" i="1" smtClean="0">
                <a:ea typeface="ＭＳ Ｐゴシック" panose="020B0600070205080204" pitchFamily="34" charset="-128"/>
              </a:rPr>
              <a:t>father</a:t>
            </a:r>
            <a:r>
              <a:rPr lang="en-US" smtClean="0">
                <a:ea typeface="ＭＳ Ｐゴシック" panose="020B0600070205080204" pitchFamily="34" charset="-128"/>
              </a:rPr>
              <a:t> and </a:t>
            </a:r>
            <a:r>
              <a:rPr lang="en-US" i="1" smtClean="0">
                <a:ea typeface="ＭＳ Ｐゴシック" panose="020B0600070205080204" pitchFamily="34" charset="-128"/>
              </a:rPr>
              <a:t>mother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Using two binary relationships allows partial information (e.g., only mother being know)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But there are some relationships that are naturally non-binary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Example: </a:t>
            </a:r>
            <a:r>
              <a:rPr lang="en-US" i="1" smtClean="0">
                <a:ea typeface="ＭＳ Ｐゴシック" panose="020B0600070205080204" pitchFamily="34" charset="-128"/>
              </a:rPr>
              <a:t>proj_guide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5663" y="698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>
                <a:ea typeface="+mj-ea"/>
              </a:rPr>
              <a:t>Converting Non-Binary Relationships to Binary Form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5663" y="1050925"/>
            <a:ext cx="7732712" cy="3546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In general, any non-binary relationship can be represented using binary relationships by creating an artificial entity set.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anose="020B0600070205080204" pitchFamily="34" charset="-128"/>
              </a:rPr>
              <a:t>Replace </a:t>
            </a:r>
            <a:r>
              <a:rPr lang="en-US" i="1" smtClean="0">
                <a:ea typeface="ＭＳ Ｐゴシック" panose="020B0600070205080204" pitchFamily="34" charset="-128"/>
              </a:rPr>
              <a:t>R </a:t>
            </a:r>
            <a:r>
              <a:rPr lang="en-US" smtClean="0">
                <a:ea typeface="ＭＳ Ｐゴシック" panose="020B0600070205080204" pitchFamily="34" charset="-128"/>
              </a:rPr>
              <a:t>between entity sets A, B and C</a:t>
            </a:r>
            <a:r>
              <a:rPr lang="en-US" i="1" smtClean="0">
                <a:ea typeface="ＭＳ Ｐゴシック" panose="020B0600070205080204" pitchFamily="34" charset="-128"/>
              </a:rPr>
              <a:t> </a:t>
            </a:r>
            <a:r>
              <a:rPr lang="en-US" smtClean="0">
                <a:ea typeface="ＭＳ Ｐゴシック" panose="020B0600070205080204" pitchFamily="34" charset="-128"/>
              </a:rPr>
              <a:t>by an entity set </a:t>
            </a:r>
            <a:r>
              <a:rPr lang="en-US" i="1" smtClean="0">
                <a:ea typeface="ＭＳ Ｐゴシック" panose="020B0600070205080204" pitchFamily="34" charset="-128"/>
              </a:rPr>
              <a:t>E</a:t>
            </a:r>
            <a:r>
              <a:rPr lang="en-US" smtClean="0">
                <a:ea typeface="ＭＳ Ｐゴシック" panose="020B0600070205080204" pitchFamily="34" charset="-128"/>
              </a:rPr>
              <a:t>, and three relationship sets: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		1. </a:t>
            </a:r>
            <a:r>
              <a:rPr lang="en-US" i="1" smtClean="0"/>
              <a:t>R</a:t>
            </a:r>
            <a:r>
              <a:rPr lang="en-US" i="1" baseline="-25000" smtClean="0"/>
              <a:t>A</a:t>
            </a:r>
            <a:r>
              <a:rPr lang="en-US" smtClean="0"/>
              <a:t>, relating </a:t>
            </a:r>
            <a:r>
              <a:rPr lang="en-US" i="1" smtClean="0"/>
              <a:t>E </a:t>
            </a:r>
            <a:r>
              <a:rPr lang="en-US" smtClean="0"/>
              <a:t>and </a:t>
            </a:r>
            <a:r>
              <a:rPr lang="en-US" i="1" smtClean="0"/>
              <a:t>A        </a:t>
            </a:r>
            <a:r>
              <a:rPr lang="en-US" smtClean="0"/>
              <a:t>2.  </a:t>
            </a:r>
            <a:r>
              <a:rPr lang="en-US" i="1" smtClean="0"/>
              <a:t>R</a:t>
            </a:r>
            <a:r>
              <a:rPr lang="en-US" i="1" baseline="-25000" smtClean="0"/>
              <a:t>B</a:t>
            </a:r>
            <a:r>
              <a:rPr lang="en-US" smtClean="0"/>
              <a:t>, relating </a:t>
            </a:r>
            <a:r>
              <a:rPr lang="en-US" i="1" smtClean="0"/>
              <a:t>E </a:t>
            </a:r>
            <a:r>
              <a:rPr lang="en-US" smtClean="0"/>
              <a:t>and </a:t>
            </a:r>
            <a:r>
              <a:rPr lang="en-US" i="1" smtClean="0"/>
              <a:t>B      </a:t>
            </a:r>
            <a:br>
              <a:rPr lang="en-US" i="1" smtClean="0"/>
            </a:br>
            <a:r>
              <a:rPr lang="en-US" i="1" smtClean="0"/>
              <a:t>         </a:t>
            </a:r>
            <a:r>
              <a:rPr lang="en-US" smtClean="0"/>
              <a:t>3. </a:t>
            </a:r>
            <a:r>
              <a:rPr lang="en-US" i="1" smtClean="0"/>
              <a:t>R</a:t>
            </a:r>
            <a:r>
              <a:rPr lang="en-US" i="1" baseline="-25000" smtClean="0"/>
              <a:t>C</a:t>
            </a:r>
            <a:r>
              <a:rPr lang="en-US" smtClean="0"/>
              <a:t>, relating </a:t>
            </a:r>
            <a:r>
              <a:rPr lang="en-US" i="1" smtClean="0"/>
              <a:t>E </a:t>
            </a:r>
            <a:r>
              <a:rPr lang="en-US" smtClean="0"/>
              <a:t>and </a:t>
            </a:r>
            <a:r>
              <a:rPr lang="en-US" i="1" smtClean="0"/>
              <a:t>C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anose="020B0600070205080204" pitchFamily="34" charset="-128"/>
              </a:rPr>
              <a:t>Create a special identifying attribute for </a:t>
            </a:r>
            <a:r>
              <a:rPr lang="en-US" i="1" smtClean="0">
                <a:ea typeface="ＭＳ Ｐゴシック" panose="020B0600070205080204" pitchFamily="34" charset="-128"/>
              </a:rPr>
              <a:t>E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anose="020B0600070205080204" pitchFamily="34" charset="-128"/>
              </a:rPr>
              <a:t>Add any attributes of </a:t>
            </a:r>
            <a:r>
              <a:rPr lang="en-US" i="1" smtClean="0">
                <a:ea typeface="ＭＳ Ｐゴシック" panose="020B0600070205080204" pitchFamily="34" charset="-128"/>
              </a:rPr>
              <a:t>R </a:t>
            </a:r>
            <a:r>
              <a:rPr lang="en-US" smtClean="0">
                <a:ea typeface="ＭＳ Ｐゴシック" panose="020B0600070205080204" pitchFamily="34" charset="-128"/>
              </a:rPr>
              <a:t>to </a:t>
            </a:r>
            <a:r>
              <a:rPr lang="en-US" i="1" smtClean="0">
                <a:ea typeface="ＭＳ Ｐゴシック" panose="020B0600070205080204" pitchFamily="34" charset="-128"/>
              </a:rPr>
              <a:t>E 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anose="020B0600070205080204" pitchFamily="34" charset="-128"/>
              </a:rPr>
              <a:t>For each relationship (</a:t>
            </a:r>
            <a:r>
              <a:rPr lang="en-US" i="1" smtClean="0">
                <a:ea typeface="ＭＳ Ｐゴシック" panose="020B0600070205080204" pitchFamily="34" charset="-128"/>
              </a:rPr>
              <a:t>a</a:t>
            </a:r>
            <a:r>
              <a:rPr lang="en-US" i="1" baseline="-25000" smtClean="0">
                <a:ea typeface="ＭＳ Ｐゴシック" panose="020B0600070205080204" pitchFamily="34" charset="-128"/>
              </a:rPr>
              <a:t>i</a:t>
            </a:r>
            <a:r>
              <a:rPr lang="en-US" i="1" smtClean="0">
                <a:ea typeface="ＭＳ Ｐゴシック" panose="020B0600070205080204" pitchFamily="34" charset="-128"/>
              </a:rPr>
              <a:t> , b</a:t>
            </a:r>
            <a:r>
              <a:rPr lang="en-US" i="1" baseline="-25000" smtClean="0">
                <a:ea typeface="ＭＳ Ｐゴシック" panose="020B0600070205080204" pitchFamily="34" charset="-128"/>
              </a:rPr>
              <a:t>i</a:t>
            </a:r>
            <a:r>
              <a:rPr lang="en-US" i="1" smtClean="0">
                <a:ea typeface="ＭＳ Ｐゴシック" panose="020B0600070205080204" pitchFamily="34" charset="-128"/>
              </a:rPr>
              <a:t> , c</a:t>
            </a:r>
            <a:r>
              <a:rPr lang="en-US" i="1" baseline="-25000" smtClean="0">
                <a:ea typeface="ＭＳ Ｐゴシック" panose="020B0600070205080204" pitchFamily="34" charset="-128"/>
              </a:rPr>
              <a:t>i</a:t>
            </a:r>
            <a:r>
              <a:rPr lang="en-US" smtClean="0">
                <a:ea typeface="ＭＳ Ｐゴシック" panose="020B0600070205080204" pitchFamily="34" charset="-128"/>
              </a:rPr>
              <a:t>) in </a:t>
            </a:r>
            <a:r>
              <a:rPr lang="en-US" i="1" smtClean="0">
                <a:ea typeface="ＭＳ Ｐゴシック" panose="020B0600070205080204" pitchFamily="34" charset="-128"/>
              </a:rPr>
              <a:t>R,</a:t>
            </a:r>
            <a:r>
              <a:rPr lang="en-US" smtClean="0">
                <a:ea typeface="ＭＳ Ｐゴシック" panose="020B0600070205080204" pitchFamily="34" charset="-128"/>
              </a:rPr>
              <a:t> create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	      1. a new entity </a:t>
            </a:r>
            <a:r>
              <a:rPr lang="en-US" i="1" smtClean="0"/>
              <a:t>e</a:t>
            </a:r>
            <a:r>
              <a:rPr lang="en-US" i="1" baseline="-25000" smtClean="0"/>
              <a:t>i</a:t>
            </a:r>
            <a:r>
              <a:rPr lang="en-US" i="1" smtClean="0"/>
              <a:t> </a:t>
            </a:r>
            <a:r>
              <a:rPr lang="en-US" smtClean="0"/>
              <a:t>in the entity set </a:t>
            </a:r>
            <a:r>
              <a:rPr lang="en-US" i="1" smtClean="0"/>
              <a:t>E       </a:t>
            </a:r>
            <a:r>
              <a:rPr lang="en-US" smtClean="0"/>
              <a:t>2. add (</a:t>
            </a:r>
            <a:r>
              <a:rPr lang="en-US" i="1" smtClean="0"/>
              <a:t>e</a:t>
            </a:r>
            <a:r>
              <a:rPr lang="en-US" i="1" baseline="-25000" smtClean="0"/>
              <a:t>i</a:t>
            </a:r>
            <a:r>
              <a:rPr lang="en-US" i="1" smtClean="0"/>
              <a:t> , a</a:t>
            </a:r>
            <a:r>
              <a:rPr lang="en-US" i="1" baseline="-25000" smtClean="0"/>
              <a:t>i </a:t>
            </a:r>
            <a:r>
              <a:rPr lang="en-US" smtClean="0"/>
              <a:t>) to </a:t>
            </a:r>
            <a:r>
              <a:rPr lang="en-US" i="1" smtClean="0"/>
              <a:t>R</a:t>
            </a:r>
            <a:r>
              <a:rPr lang="en-US" i="1" baseline="-25000" smtClean="0"/>
              <a:t>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	      3. add (</a:t>
            </a:r>
            <a:r>
              <a:rPr lang="en-US" i="1" smtClean="0"/>
              <a:t>e</a:t>
            </a:r>
            <a:r>
              <a:rPr lang="en-US" i="1" baseline="-25000" smtClean="0"/>
              <a:t>i</a:t>
            </a:r>
            <a:r>
              <a:rPr lang="en-US" i="1" smtClean="0"/>
              <a:t> , b</a:t>
            </a:r>
            <a:r>
              <a:rPr lang="en-US" i="1" baseline="-25000" smtClean="0"/>
              <a:t>i</a:t>
            </a:r>
            <a:r>
              <a:rPr lang="en-US" i="1" smtClean="0"/>
              <a:t> </a:t>
            </a:r>
            <a:r>
              <a:rPr lang="en-US" smtClean="0"/>
              <a:t>) to </a:t>
            </a:r>
            <a:r>
              <a:rPr lang="en-US" i="1" smtClean="0"/>
              <a:t>R</a:t>
            </a:r>
            <a:r>
              <a:rPr lang="en-US" i="1" baseline="-25000" smtClean="0"/>
              <a:t>B</a:t>
            </a:r>
            <a:r>
              <a:rPr lang="en-US" i="1" smtClean="0"/>
              <a:t>      </a:t>
            </a:r>
            <a:r>
              <a:rPr lang="en-US" smtClean="0"/>
              <a:t>	                4. add (</a:t>
            </a:r>
            <a:r>
              <a:rPr lang="en-US" i="1" smtClean="0"/>
              <a:t>e</a:t>
            </a:r>
            <a:r>
              <a:rPr lang="en-US" i="1" baseline="-25000" smtClean="0"/>
              <a:t>i</a:t>
            </a:r>
            <a:r>
              <a:rPr lang="en-US" i="1" smtClean="0"/>
              <a:t> , c</a:t>
            </a:r>
            <a:r>
              <a:rPr lang="en-US" i="1" baseline="-25000" smtClean="0"/>
              <a:t>i </a:t>
            </a:r>
            <a:r>
              <a:rPr lang="en-US" smtClean="0"/>
              <a:t>) to </a:t>
            </a:r>
            <a:r>
              <a:rPr lang="en-US" i="1" smtClean="0"/>
              <a:t>R</a:t>
            </a:r>
            <a:r>
              <a:rPr lang="en-US" i="1" baseline="-25000" smtClean="0"/>
              <a:t>C</a:t>
            </a:r>
          </a:p>
        </p:txBody>
      </p:sp>
      <p:pic>
        <p:nvPicPr>
          <p:cNvPr id="23757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4556125"/>
            <a:ext cx="59229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2788" y="0"/>
            <a:ext cx="8431212" cy="10302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Converting Non-Binary Relationships (Cont.)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427163"/>
            <a:ext cx="7194550" cy="3433762"/>
          </a:xfrm>
        </p:spPr>
        <p:txBody>
          <a:bodyPr/>
          <a:lstStyle/>
          <a:p>
            <a:r>
              <a:rPr lang="en-US" smtClean="0"/>
              <a:t>Also need to translate constraints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Translating all constraints may not be possible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There may be instances in the translated schema that</a:t>
            </a:r>
            <a:br>
              <a:rPr lang="en-US" smtClean="0">
                <a:ea typeface="ＭＳ Ｐゴシック" panose="020B0600070205080204" pitchFamily="34" charset="-128"/>
              </a:rPr>
            </a:br>
            <a:r>
              <a:rPr lang="en-US" smtClean="0">
                <a:ea typeface="ＭＳ Ｐゴシック" panose="020B0600070205080204" pitchFamily="34" charset="-128"/>
              </a:rPr>
              <a:t>cannot correspond to any instance of </a:t>
            </a:r>
            <a:r>
              <a:rPr lang="en-US" i="1" smtClean="0">
                <a:ea typeface="ＭＳ Ｐゴシック" panose="020B0600070205080204" pitchFamily="34" charset="-128"/>
              </a:rPr>
              <a:t>R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Exercise:</a:t>
            </a:r>
            <a:r>
              <a:rPr lang="en-US" i="1" smtClean="0">
                <a:ea typeface="ＭＳ Ｐゴシック" panose="020B0600070205080204" pitchFamily="34" charset="-128"/>
              </a:rPr>
              <a:t>  add constraints to the relationships R</a:t>
            </a:r>
            <a:r>
              <a:rPr lang="en-US" i="1" baseline="-25000" smtClean="0">
                <a:ea typeface="ＭＳ Ｐゴシック" panose="020B0600070205080204" pitchFamily="34" charset="-128"/>
              </a:rPr>
              <a:t>A</a:t>
            </a:r>
            <a:r>
              <a:rPr lang="en-US" i="1" smtClean="0">
                <a:ea typeface="ＭＳ Ｐゴシック" panose="020B0600070205080204" pitchFamily="34" charset="-128"/>
              </a:rPr>
              <a:t>, R</a:t>
            </a:r>
            <a:r>
              <a:rPr lang="en-US" i="1" baseline="-25000" smtClean="0">
                <a:ea typeface="ＭＳ Ｐゴシック" panose="020B0600070205080204" pitchFamily="34" charset="-128"/>
              </a:rPr>
              <a:t>B</a:t>
            </a:r>
            <a:r>
              <a:rPr lang="en-US" i="1" smtClean="0">
                <a:ea typeface="ＭＳ Ｐゴシック" panose="020B0600070205080204" pitchFamily="34" charset="-128"/>
              </a:rPr>
              <a:t> and R</a:t>
            </a:r>
            <a:r>
              <a:rPr lang="en-US" i="1" baseline="-25000" smtClean="0">
                <a:ea typeface="ＭＳ Ｐゴシック" panose="020B0600070205080204" pitchFamily="34" charset="-128"/>
              </a:rPr>
              <a:t>C </a:t>
            </a:r>
            <a:r>
              <a:rPr lang="en-US" smtClean="0">
                <a:ea typeface="ＭＳ Ｐゴシック" panose="020B0600070205080204" pitchFamily="34" charset="-128"/>
              </a:rPr>
              <a:t>to ensure that a newly created entity corresponds to exactly one entity in each of entity sets </a:t>
            </a:r>
            <a:r>
              <a:rPr lang="en-US" i="1" smtClean="0">
                <a:ea typeface="ＭＳ Ｐゴシック" panose="020B0600070205080204" pitchFamily="34" charset="-128"/>
              </a:rPr>
              <a:t>A, B</a:t>
            </a:r>
            <a:r>
              <a:rPr lang="en-US" smtClean="0">
                <a:ea typeface="ＭＳ Ｐゴシック" panose="020B0600070205080204" pitchFamily="34" charset="-128"/>
              </a:rPr>
              <a:t> and </a:t>
            </a:r>
            <a:r>
              <a:rPr lang="en-US" i="1" smtClean="0">
                <a:ea typeface="ＭＳ Ｐゴシック" panose="020B0600070205080204" pitchFamily="34" charset="-128"/>
              </a:rPr>
              <a:t>C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We can avoid creating an identifying attribute by making E a weak entity set (described shortly) identified by the three relationship sets 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/>
              <a:t>A </a:t>
            </a:r>
            <a:r>
              <a:rPr lang="en-US" b="1" smtClean="0">
                <a:solidFill>
                  <a:srgbClr val="000099"/>
                </a:solidFill>
              </a:rPr>
              <a:t>relationship</a:t>
            </a:r>
            <a:r>
              <a:rPr lang="en-US" smtClean="0"/>
              <a:t> is an association among several entities</a:t>
            </a:r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/>
              <a:t>	Example:</a:t>
            </a:r>
            <a:br>
              <a:rPr lang="en-US" smtClean="0"/>
            </a:br>
            <a:r>
              <a:rPr lang="en-US" smtClean="0"/>
              <a:t>	 44553 (Peltier</a:t>
            </a:r>
            <a:r>
              <a:rPr lang="en-US" u="sng" smtClean="0"/>
              <a:t>)</a:t>
            </a:r>
            <a:r>
              <a:rPr lang="en-US" smtClean="0"/>
              <a:t> 	</a:t>
            </a:r>
            <a:r>
              <a:rPr lang="en-US" i="1" u="sng" smtClean="0"/>
              <a:t>advisor</a:t>
            </a:r>
            <a:r>
              <a:rPr lang="en-US" smtClean="0"/>
              <a:t>	 22222 (</a:t>
            </a:r>
            <a:r>
              <a:rPr lang="en-US" u="sng" smtClean="0"/>
              <a:t>Einstein)</a:t>
            </a:r>
            <a:r>
              <a:rPr lang="en-US" smtClean="0"/>
              <a:t> </a:t>
            </a:r>
            <a:r>
              <a:rPr lang="en-US" u="sng" smtClean="0"/>
              <a:t/>
            </a:r>
            <a:br>
              <a:rPr lang="en-US" u="sng" smtClean="0"/>
            </a:br>
            <a:r>
              <a:rPr lang="en-US" smtClean="0"/>
              <a:t>	 </a:t>
            </a:r>
            <a:r>
              <a:rPr lang="en-US" i="1" smtClean="0"/>
              <a:t>student</a:t>
            </a:r>
            <a:r>
              <a:rPr lang="en-US" smtClean="0"/>
              <a:t> entity	relationship set	 </a:t>
            </a:r>
            <a:r>
              <a:rPr lang="en-US" i="1" smtClean="0"/>
              <a:t>instructor</a:t>
            </a:r>
            <a:r>
              <a:rPr lang="en-US" smtClean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/>
              <a:t>A </a:t>
            </a:r>
            <a:r>
              <a:rPr lang="en-US" b="1" smtClean="0">
                <a:solidFill>
                  <a:srgbClr val="000099"/>
                </a:solidFill>
              </a:rPr>
              <a:t>relationship set</a:t>
            </a:r>
            <a:r>
              <a:rPr lang="en-US" smtClean="0"/>
              <a:t> is a mathematical relation among </a:t>
            </a:r>
            <a:r>
              <a:rPr lang="en-US" i="1" smtClean="0"/>
              <a:t>n</a:t>
            </a:r>
            <a:r>
              <a:rPr lang="en-US" smtClean="0"/>
              <a:t> </a:t>
            </a:r>
            <a:r>
              <a:rPr lang="en-US" smtClean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>
                <a:sym typeface="Symbol" panose="05050102010706020507" pitchFamily="18" charset="2"/>
              </a:rPr>
              <a:t>			{(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baseline="-25000" smtClean="0">
                <a:sym typeface="Symbol" panose="05050102010706020507" pitchFamily="18" charset="2"/>
              </a:rPr>
              <a:t>1</a:t>
            </a:r>
            <a:r>
              <a:rPr lang="en-US" smtClean="0">
                <a:sym typeface="Symbol" panose="05050102010706020507" pitchFamily="18" charset="2"/>
              </a:rPr>
              <a:t>,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baseline="-25000" smtClean="0">
                <a:sym typeface="Symbol" panose="05050102010706020507" pitchFamily="18" charset="2"/>
              </a:rPr>
              <a:t>2</a:t>
            </a:r>
            <a:r>
              <a:rPr lang="en-US" smtClean="0">
                <a:sym typeface="Symbol" panose="05050102010706020507" pitchFamily="18" charset="2"/>
              </a:rPr>
              <a:t>, …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i="1" baseline="-25000" smtClean="0">
                <a:sym typeface="Symbol" panose="05050102010706020507" pitchFamily="18" charset="2"/>
              </a:rPr>
              <a:t>n</a:t>
            </a:r>
            <a:r>
              <a:rPr lang="en-US" smtClean="0">
                <a:sym typeface="Symbol" panose="05050102010706020507" pitchFamily="18" charset="2"/>
              </a:rPr>
              <a:t>) |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baseline="-25000" smtClean="0">
                <a:sym typeface="Symbol" panose="05050102010706020507" pitchFamily="18" charset="2"/>
              </a:rPr>
              <a:t>1</a:t>
            </a:r>
            <a:r>
              <a:rPr lang="en-US" smtClean="0">
                <a:sym typeface="Symbol" panose="05050102010706020507" pitchFamily="18" charset="2"/>
              </a:rPr>
              <a:t>  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baseline="-25000" smtClean="0">
                <a:sym typeface="Symbol" panose="05050102010706020507" pitchFamily="18" charset="2"/>
              </a:rPr>
              <a:t>1</a:t>
            </a:r>
            <a:r>
              <a:rPr lang="en-US" smtClean="0">
                <a:sym typeface="Symbol" panose="05050102010706020507" pitchFamily="18" charset="2"/>
              </a:rPr>
              <a:t>,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baseline="-25000" smtClean="0">
                <a:sym typeface="Symbol" panose="05050102010706020507" pitchFamily="18" charset="2"/>
              </a:rPr>
              <a:t>2</a:t>
            </a:r>
            <a:r>
              <a:rPr lang="en-US" smtClean="0">
                <a:sym typeface="Symbol" panose="05050102010706020507" pitchFamily="18" charset="2"/>
              </a:rPr>
              <a:t>  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baseline="-25000" smtClean="0">
                <a:sym typeface="Symbol" panose="05050102010706020507" pitchFamily="18" charset="2"/>
              </a:rPr>
              <a:t>2</a:t>
            </a:r>
            <a:r>
              <a:rPr lang="en-US" smtClean="0">
                <a:sym typeface="Symbol" panose="05050102010706020507" pitchFamily="18" charset="2"/>
              </a:rPr>
              <a:t>, …,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i="1" baseline="-25000" smtClean="0">
                <a:sym typeface="Symbol" panose="05050102010706020507" pitchFamily="18" charset="2"/>
              </a:rPr>
              <a:t>n</a:t>
            </a:r>
            <a:r>
              <a:rPr lang="en-US" smtClean="0">
                <a:sym typeface="Symbol" panose="05050102010706020507" pitchFamily="18" charset="2"/>
              </a:rPr>
              <a:t>  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i="1" baseline="-25000" smtClean="0">
                <a:sym typeface="Symbol" panose="05050102010706020507" pitchFamily="18" charset="2"/>
              </a:rPr>
              <a:t>n</a:t>
            </a:r>
            <a:r>
              <a:rPr lang="en-US" smtClean="0">
                <a:sym typeface="Symbol" panose="05050102010706020507" pitchFamily="18" charset="2"/>
              </a:rPr>
              <a:t>}</a:t>
            </a:r>
            <a:br>
              <a:rPr lang="en-US" smtClean="0">
                <a:sym typeface="Symbol" panose="05050102010706020507" pitchFamily="18" charset="2"/>
              </a:rPr>
            </a:br>
            <a:r>
              <a:rPr lang="en-US" smtClean="0">
                <a:sym typeface="Symbol" panose="05050102010706020507" pitchFamily="18" charset="2"/>
              </a:rPr>
              <a:t/>
            </a:r>
            <a:br>
              <a:rPr lang="en-US" smtClean="0">
                <a:sym typeface="Symbol" panose="05050102010706020507" pitchFamily="18" charset="2"/>
              </a:rPr>
            </a:br>
            <a:r>
              <a:rPr lang="en-US" smtClean="0">
                <a:sym typeface="Symbol" panose="05050102010706020507" pitchFamily="18" charset="2"/>
              </a:rPr>
              <a:t>where (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baseline="-25000" smtClean="0">
                <a:sym typeface="Symbol" panose="05050102010706020507" pitchFamily="18" charset="2"/>
              </a:rPr>
              <a:t>1</a:t>
            </a:r>
            <a:r>
              <a:rPr lang="en-US" smtClean="0">
                <a:sym typeface="Symbol" panose="05050102010706020507" pitchFamily="18" charset="2"/>
              </a:rPr>
              <a:t>,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baseline="-25000" smtClean="0">
                <a:sym typeface="Symbol" panose="05050102010706020507" pitchFamily="18" charset="2"/>
              </a:rPr>
              <a:t>2</a:t>
            </a:r>
            <a:r>
              <a:rPr lang="en-US" smtClean="0">
                <a:sym typeface="Symbol" panose="05050102010706020507" pitchFamily="18" charset="2"/>
              </a:rPr>
              <a:t>, …, </a:t>
            </a:r>
            <a:r>
              <a:rPr lang="en-US" i="1" smtClean="0">
                <a:sym typeface="Symbol" panose="05050102010706020507" pitchFamily="18" charset="2"/>
              </a:rPr>
              <a:t>e</a:t>
            </a:r>
            <a:r>
              <a:rPr lang="en-US" i="1" baseline="-25000" smtClean="0">
                <a:sym typeface="Symbol" panose="05050102010706020507" pitchFamily="18" charset="2"/>
              </a:rPr>
              <a:t>n</a:t>
            </a:r>
            <a:r>
              <a:rPr lang="en-US" smtClean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i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4" name="Rectangle 4"/>
          <p:cNvSpPr>
            <a:spLocks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200" smtClean="0">
                <a:effectLst/>
              </a:rPr>
              <a:t>Extended ER Features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Extended E-R Features: Specialization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1208088"/>
            <a:ext cx="8026400" cy="3944937"/>
          </a:xfrm>
        </p:spPr>
        <p:txBody>
          <a:bodyPr/>
          <a:lstStyle/>
          <a:p>
            <a:r>
              <a:rPr lang="en-US" smtClean="0"/>
              <a:t>Top-down design process; we designate subgroupings within an entity set that are distinctive from other entities in the set.</a:t>
            </a:r>
          </a:p>
          <a:p>
            <a:r>
              <a:rPr lang="en-US" smtClean="0"/>
              <a:t>These subgroupings become lower-level entity sets that have attributes or participate in relationships that do not apply to the higher-level entity set.</a:t>
            </a:r>
          </a:p>
          <a:p>
            <a:r>
              <a:rPr lang="en-US" smtClean="0"/>
              <a:t>Depicted by a </a:t>
            </a:r>
            <a:r>
              <a:rPr lang="en-US" i="1" smtClean="0"/>
              <a:t>triangle</a:t>
            </a:r>
            <a:r>
              <a:rPr lang="en-US" smtClean="0"/>
              <a:t> component labeled ISA (E.g., </a:t>
            </a:r>
            <a:r>
              <a:rPr lang="en-US" i="1" smtClean="0"/>
              <a:t>instructor</a:t>
            </a:r>
            <a:r>
              <a:rPr lang="en-US" smtClean="0"/>
              <a:t> “is a” </a:t>
            </a:r>
            <a:r>
              <a:rPr lang="en-US" i="1" smtClean="0"/>
              <a:t>person</a:t>
            </a:r>
            <a:r>
              <a:rPr lang="en-US" smtClean="0"/>
              <a:t>).</a:t>
            </a:r>
          </a:p>
          <a:p>
            <a:r>
              <a:rPr lang="en-US" b="1" smtClean="0">
                <a:solidFill>
                  <a:srgbClr val="000099"/>
                </a:solidFill>
              </a:rPr>
              <a:t>Attribute inheritance</a:t>
            </a:r>
            <a:r>
              <a:rPr lang="en-US" smtClean="0"/>
              <a:t> – a lower-level entity set inherits all the attributes and relationship participation of the higher-level entity set to which it is linked.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Specialization Example</a:t>
            </a:r>
          </a:p>
        </p:txBody>
      </p:sp>
      <p:pic>
        <p:nvPicPr>
          <p:cNvPr id="101379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252538"/>
            <a:ext cx="4684712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Extended ER Features: Generalization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253287" cy="2674937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A bottom-up design process</a:t>
            </a:r>
            <a:r>
              <a:rPr lang="en-US" smtClean="0"/>
              <a:t> – combine a number of entity sets that share the same features into a higher-level entity set.</a:t>
            </a:r>
          </a:p>
          <a:p>
            <a:r>
              <a:rPr lang="en-US" smtClean="0"/>
              <a:t>Specialization and generalization are simple inversions of each other; they are represented in an E-R diagram in the same way.</a:t>
            </a:r>
          </a:p>
          <a:p>
            <a:r>
              <a:rPr lang="en-US" smtClean="0"/>
              <a:t>The terms specialization and generalization are used interchangeably.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71513" y="57150"/>
            <a:ext cx="8458200" cy="6873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Specialization and Generalization (Cont.)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97800" cy="4027488"/>
          </a:xfrm>
        </p:spPr>
        <p:txBody>
          <a:bodyPr/>
          <a:lstStyle/>
          <a:p>
            <a:r>
              <a:rPr lang="en-US" smtClean="0"/>
              <a:t>Can have multiple specializations of an entity set based on different features.  </a:t>
            </a:r>
          </a:p>
          <a:p>
            <a:r>
              <a:rPr lang="en-US" smtClean="0"/>
              <a:t>E.g., </a:t>
            </a:r>
            <a:r>
              <a:rPr lang="en-US" i="1" smtClean="0"/>
              <a:t>permanent_employee </a:t>
            </a:r>
            <a:r>
              <a:rPr lang="en-US" smtClean="0"/>
              <a:t>vs. </a:t>
            </a:r>
            <a:r>
              <a:rPr lang="en-US" i="1" smtClean="0"/>
              <a:t>temporary_employee</a:t>
            </a:r>
            <a:r>
              <a:rPr lang="en-US" smtClean="0"/>
              <a:t>, in addition to </a:t>
            </a:r>
            <a:r>
              <a:rPr lang="en-US" i="1" smtClean="0"/>
              <a:t>instructor </a:t>
            </a:r>
            <a:r>
              <a:rPr lang="en-US" smtClean="0"/>
              <a:t>vs. </a:t>
            </a:r>
            <a:r>
              <a:rPr lang="en-US" i="1" smtClean="0"/>
              <a:t>secretary</a:t>
            </a:r>
          </a:p>
          <a:p>
            <a:r>
              <a:rPr lang="en-US" smtClean="0"/>
              <a:t>Each particular employee would be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 member of one of </a:t>
            </a:r>
            <a:r>
              <a:rPr lang="en-US" i="1" smtClean="0">
                <a:ea typeface="ＭＳ Ｐゴシック" panose="020B0600070205080204" pitchFamily="34" charset="-128"/>
              </a:rPr>
              <a:t>permanent_employee </a:t>
            </a:r>
            <a:r>
              <a:rPr lang="en-US" smtClean="0">
                <a:ea typeface="ＭＳ Ｐゴシック" panose="020B0600070205080204" pitchFamily="34" charset="-128"/>
              </a:rPr>
              <a:t>or </a:t>
            </a:r>
            <a:r>
              <a:rPr lang="en-US" i="1" smtClean="0">
                <a:ea typeface="ＭＳ Ｐゴシック" panose="020B0600070205080204" pitchFamily="34" charset="-128"/>
              </a:rPr>
              <a:t>temporary_employee</a:t>
            </a:r>
            <a:r>
              <a:rPr lang="en-US" smtClean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and also a member of one of </a:t>
            </a:r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r>
              <a:rPr lang="en-US" smtClean="0">
                <a:ea typeface="ＭＳ Ｐゴシック" panose="020B0600070205080204" pitchFamily="34" charset="-128"/>
              </a:rPr>
              <a:t>, </a:t>
            </a:r>
            <a:r>
              <a:rPr lang="en-US" i="1" smtClean="0">
                <a:ea typeface="ＭＳ Ｐゴシック" panose="020B0600070205080204" pitchFamily="34" charset="-128"/>
              </a:rPr>
              <a:t>secretary</a:t>
            </a:r>
          </a:p>
          <a:p>
            <a:r>
              <a:rPr lang="en-US" smtClean="0"/>
              <a:t>The ISA relationship also referred to as </a:t>
            </a:r>
            <a:r>
              <a:rPr lang="en-US" b="1" smtClean="0">
                <a:solidFill>
                  <a:srgbClr val="000099"/>
                </a:solidFill>
              </a:rPr>
              <a:t>superclass - subclass</a:t>
            </a:r>
            <a:r>
              <a:rPr lang="en-US" b="1" smtClean="0"/>
              <a:t> </a:t>
            </a:r>
            <a:r>
              <a:rPr lang="en-US" smtClean="0"/>
              <a:t>relationship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98525" y="171450"/>
            <a:ext cx="8077200" cy="876300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Design Constraints on a Specialization/Generalization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1222375"/>
            <a:ext cx="8040687" cy="4919663"/>
          </a:xfrm>
        </p:spPr>
        <p:txBody>
          <a:bodyPr/>
          <a:lstStyle/>
          <a:p>
            <a:r>
              <a:rPr lang="en-US" smtClean="0"/>
              <a:t>Constraint on which entities can be members of a given lower-level entity set.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condition-defined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Example: all customers over 65 years are members of </a:t>
            </a:r>
            <a:r>
              <a:rPr lang="en-US" i="1" smtClean="0">
                <a:ea typeface="ＭＳ Ｐゴシック" panose="020B0600070205080204" pitchFamily="34" charset="-128"/>
              </a:rPr>
              <a:t>senior-citizen </a:t>
            </a:r>
            <a:r>
              <a:rPr lang="en-US" smtClean="0">
                <a:ea typeface="ＭＳ Ｐゴシック" panose="020B0600070205080204" pitchFamily="34" charset="-128"/>
              </a:rPr>
              <a:t>entity set; </a:t>
            </a:r>
            <a:r>
              <a:rPr lang="en-US" i="1" smtClean="0">
                <a:ea typeface="ＭＳ Ｐゴシック" panose="020B0600070205080204" pitchFamily="34" charset="-128"/>
              </a:rPr>
              <a:t>senior-citizen</a:t>
            </a:r>
            <a:r>
              <a:rPr lang="en-US" smtClean="0">
                <a:ea typeface="ＭＳ Ｐゴシック" panose="020B0600070205080204" pitchFamily="34" charset="-128"/>
              </a:rPr>
              <a:t> ISA  </a:t>
            </a:r>
            <a:r>
              <a:rPr lang="en-US" i="1" smtClean="0">
                <a:ea typeface="ＭＳ Ｐゴシック" panose="020B0600070205080204" pitchFamily="34" charset="-128"/>
              </a:rPr>
              <a:t>person</a:t>
            </a:r>
            <a:r>
              <a:rPr lang="en-US" smtClean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user-defined</a:t>
            </a:r>
          </a:p>
          <a:p>
            <a:r>
              <a:rPr lang="en-US" smtClean="0"/>
              <a:t>Constraint on whether or not entities may belong to more than one lower-level entity set within a single generalization.</a:t>
            </a:r>
          </a:p>
          <a:p>
            <a:pPr lvl="1"/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Disjoint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an entity can belong to only one lower-level entity set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Noted in E-R diagram by having multiple lower-level entity sets link to the same triangle</a:t>
            </a:r>
            <a:endParaRPr lang="en-US" smtClean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Overlapping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an entity can belong to more than one lower-level entity set</a:t>
            </a:r>
            <a:endParaRPr lang="en-US" smtClean="0">
              <a:solidFill>
                <a:schemeClr val="tx2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-119063"/>
            <a:ext cx="8077200" cy="1152526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Design Constraints on a Specialization/Generalization (Cont.)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341438"/>
            <a:ext cx="7364412" cy="2619375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Completeness constraint</a:t>
            </a:r>
            <a:r>
              <a:rPr lang="en-US" smtClean="0"/>
              <a:t> -- specifies whether or not an entity in the higher-level entity set must belong to at least one of the lower-level entity sets within a generalization.</a:t>
            </a:r>
          </a:p>
          <a:p>
            <a:pPr lvl="1"/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total</a:t>
            </a:r>
            <a:r>
              <a:rPr lang="en-US" smtClean="0">
                <a:ea typeface="ＭＳ Ｐゴシック" panose="020B0600070205080204" pitchFamily="34" charset="-128"/>
              </a:rPr>
              <a:t>: an entity must belong to one of the lower-level entity sets</a:t>
            </a:r>
          </a:p>
          <a:p>
            <a:pPr lvl="1"/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partial</a:t>
            </a:r>
            <a:r>
              <a:rPr lang="en-US" smtClean="0">
                <a:ea typeface="ＭＳ Ｐゴシック" panose="020B0600070205080204" pitchFamily="34" charset="-128"/>
              </a:rPr>
              <a:t>: an entity need not belong to one of the lower-level entity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09675" y="52388"/>
            <a:ext cx="6726238" cy="622300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</a:t>
            </a: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855663" y="1222375"/>
            <a:ext cx="79851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 Consider the ternary relationship </a:t>
            </a:r>
            <a:r>
              <a:rPr kumimoji="1" lang="en-US" sz="1800" i="1"/>
              <a:t>proj_guide</a:t>
            </a:r>
            <a:r>
              <a:rPr kumimoji="1" lang="en-US" sz="1800"/>
              <a:t>, which we saw earlier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 Suppose we want to record evaluations of a student by a guide on a project</a:t>
            </a:r>
          </a:p>
        </p:txBody>
      </p:sp>
      <p:pic>
        <p:nvPicPr>
          <p:cNvPr id="111620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246313"/>
            <a:ext cx="5202238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99350" cy="5226050"/>
          </a:xfrm>
        </p:spPr>
        <p:txBody>
          <a:bodyPr/>
          <a:lstStyle/>
          <a:p>
            <a:r>
              <a:rPr lang="en-US" smtClean="0"/>
              <a:t>Relationship sets </a:t>
            </a:r>
            <a:r>
              <a:rPr lang="en-US" i="1" smtClean="0"/>
              <a:t>eval_for </a:t>
            </a:r>
            <a:r>
              <a:rPr lang="en-US" smtClean="0"/>
              <a:t>and </a:t>
            </a:r>
            <a:r>
              <a:rPr lang="en-US" i="1" smtClean="0"/>
              <a:t>proj_guide</a:t>
            </a:r>
            <a:r>
              <a:rPr lang="en-US" smtClean="0"/>
              <a:t> represent overlapping information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Every </a:t>
            </a:r>
            <a:r>
              <a:rPr lang="en-US" i="1" smtClean="0">
                <a:ea typeface="ＭＳ Ｐゴシック" panose="020B0600070205080204" pitchFamily="34" charset="-128"/>
              </a:rPr>
              <a:t>eval_for</a:t>
            </a:r>
            <a:r>
              <a:rPr lang="en-US" smtClean="0">
                <a:ea typeface="ＭＳ Ｐゴシック" panose="020B0600070205080204" pitchFamily="34" charset="-128"/>
              </a:rPr>
              <a:t> relationship corresponds to a </a:t>
            </a:r>
            <a:r>
              <a:rPr lang="en-US" i="1" smtClean="0">
                <a:ea typeface="ＭＳ Ｐゴシック" panose="020B0600070205080204" pitchFamily="34" charset="-128"/>
              </a:rPr>
              <a:t>proj_guide</a:t>
            </a:r>
            <a:r>
              <a:rPr lang="en-US" smtClean="0">
                <a:ea typeface="ＭＳ Ｐゴシック" panose="020B0600070205080204" pitchFamily="34" charset="-128"/>
              </a:rPr>
              <a:t> relationship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However, some </a:t>
            </a:r>
            <a:r>
              <a:rPr lang="en-US" i="1" smtClean="0">
                <a:ea typeface="ＭＳ Ｐゴシック" panose="020B0600070205080204" pitchFamily="34" charset="-128"/>
              </a:rPr>
              <a:t>proj_guide</a:t>
            </a:r>
            <a:r>
              <a:rPr lang="en-US" smtClean="0">
                <a:ea typeface="ＭＳ Ｐゴシック" panose="020B0600070205080204" pitchFamily="34" charset="-128"/>
              </a:rPr>
              <a:t> relationships may not correspond to any </a:t>
            </a:r>
            <a:r>
              <a:rPr lang="en-US" i="1" smtClean="0">
                <a:ea typeface="ＭＳ Ｐゴシック" panose="020B0600070205080204" pitchFamily="34" charset="-128"/>
              </a:rPr>
              <a:t>eval_for</a:t>
            </a:r>
            <a:r>
              <a:rPr lang="en-US" smtClean="0">
                <a:ea typeface="ＭＳ Ｐゴシック" panose="020B0600070205080204" pitchFamily="34" charset="-128"/>
              </a:rPr>
              <a:t> relationships 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So we can’t discard the </a:t>
            </a:r>
            <a:r>
              <a:rPr lang="en-US" i="1" smtClean="0">
                <a:ea typeface="ＭＳ Ｐゴシック" panose="020B0600070205080204" pitchFamily="34" charset="-128"/>
              </a:rPr>
              <a:t>proj_guide</a:t>
            </a:r>
            <a:r>
              <a:rPr lang="en-US" smtClean="0">
                <a:ea typeface="ＭＳ Ｐゴシック" panose="020B0600070205080204" pitchFamily="34" charset="-128"/>
              </a:rPr>
              <a:t> relationship</a:t>
            </a:r>
          </a:p>
          <a:p>
            <a:r>
              <a:rPr lang="en-US" smtClean="0"/>
              <a:t>Eliminate this redundancy via </a:t>
            </a:r>
            <a:r>
              <a:rPr lang="en-US" i="1" smtClean="0"/>
              <a:t>aggregation</a:t>
            </a:r>
            <a:endParaRPr lang="en-US" smtClean="0"/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Treat relationship as an abstract entity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Allows relationships between relationships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Abstraction of relationship into new entity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9463" y="1106488"/>
            <a:ext cx="8139112" cy="1481137"/>
          </a:xfrm>
        </p:spPr>
        <p:txBody>
          <a:bodyPr/>
          <a:lstStyle/>
          <a:p>
            <a:r>
              <a:rPr lang="en-US" smtClean="0"/>
              <a:t>Without introducing redundancy, the following diagram represents: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 student is guided by a particular instructor on a particular project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A student, instructor, project combination may have an associated evaluation</a:t>
            </a:r>
          </a:p>
        </p:txBody>
      </p:sp>
      <p:pic>
        <p:nvPicPr>
          <p:cNvPr id="24781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2470150"/>
            <a:ext cx="4941888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 </a:t>
            </a:r>
            <a:r>
              <a:rPr lang="en-US" i="1">
                <a:ea typeface="+mj-ea"/>
              </a:rPr>
              <a:t>advisor</a:t>
            </a:r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316038"/>
            <a:ext cx="8027988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08038" y="506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Representing Specialization via Schemas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370013"/>
            <a:ext cx="7831137" cy="4503737"/>
          </a:xfrm>
        </p:spPr>
        <p:txBody>
          <a:bodyPr/>
          <a:lstStyle/>
          <a:p>
            <a:pPr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Method 1: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>
                <a:ea typeface="ＭＳ Ｐゴシック" panose="020B0600070205080204" pitchFamily="34" charset="-128"/>
              </a:rPr>
              <a:t>Form a schema for the higher-level entity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>
                <a:ea typeface="ＭＳ Ｐゴシック" panose="020B0600070205080204" pitchFamily="34" charset="-128"/>
              </a:rPr>
              <a:t>Form a schema for each lower-level entity set, include primary key of higher-level entity set and local attributes</a:t>
            </a:r>
            <a:br>
              <a:rPr lang="en-US" smtClean="0">
                <a:ea typeface="ＭＳ Ｐゴシック" panose="020B0600070205080204" pitchFamily="34" charset="-128"/>
              </a:rPr>
            </a:br>
            <a:r>
              <a:rPr lang="en-US" smtClean="0">
                <a:ea typeface="ＭＳ Ｐゴシック" panose="020B0600070205080204" pitchFamily="34" charset="-128"/>
              </a:rPr>
              <a:t/>
            </a:r>
            <a:br>
              <a:rPr lang="en-US" smtClean="0">
                <a:ea typeface="ＭＳ Ｐゴシック" panose="020B0600070205080204" pitchFamily="34" charset="-128"/>
              </a:rPr>
            </a:br>
            <a:r>
              <a:rPr lang="en-US" smtClean="0">
                <a:solidFill>
                  <a:srgbClr val="990000"/>
                </a:solidFill>
                <a:ea typeface="ＭＳ Ｐゴシック" panose="020B0600070205080204" pitchFamily="34" charset="-128"/>
              </a:rPr>
              <a:t>       </a:t>
            </a:r>
            <a:r>
              <a:rPr lang="en-US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schema</a:t>
            </a:r>
            <a:r>
              <a:rPr lang="en-US" smtClean="0">
                <a:ea typeface="ＭＳ Ｐゴシック" panose="020B0600070205080204" pitchFamily="34" charset="-128"/>
              </a:rPr>
              <a:t>	    </a:t>
            </a:r>
            <a:r>
              <a:rPr lang="en-US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attributes</a:t>
            </a:r>
            <a:r>
              <a:rPr lang="en-US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/>
            </a:r>
            <a:br>
              <a:rPr lang="en-US" smtClean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     </a:t>
            </a:r>
            <a:r>
              <a:rPr lang="en-US" i="1" smtClean="0">
                <a:ea typeface="ＭＳ Ｐゴシック" panose="020B0600070205080204" pitchFamily="34" charset="-128"/>
              </a:rPr>
              <a:t>person	   ID, name, street, city  </a:t>
            </a:r>
            <a:br>
              <a:rPr lang="en-US" i="1" smtClean="0">
                <a:ea typeface="ＭＳ Ｐゴシック" panose="020B0600070205080204" pitchFamily="34" charset="-128"/>
              </a:rPr>
            </a:br>
            <a:r>
              <a:rPr lang="en-US" i="1" smtClean="0">
                <a:ea typeface="ＭＳ Ｐゴシック" panose="020B0600070205080204" pitchFamily="34" charset="-128"/>
              </a:rPr>
              <a:t>     student	   ID, tot_cred</a:t>
            </a:r>
            <a:br>
              <a:rPr lang="en-US" i="1" smtClean="0">
                <a:ea typeface="ＭＳ Ｐゴシック" panose="020B0600070205080204" pitchFamily="34" charset="-128"/>
              </a:rPr>
            </a:br>
            <a:r>
              <a:rPr lang="en-US" i="1" smtClean="0">
                <a:ea typeface="ＭＳ Ｐゴシック" panose="020B0600070205080204" pitchFamily="34" charset="-128"/>
              </a:rPr>
              <a:t>     employee	   ID, salary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>
                <a:ea typeface="ＭＳ Ｐゴシック" panose="020B0600070205080204" pitchFamily="34" charset="-128"/>
              </a:rPr>
              <a:t>Drawback:  getting information about, an </a:t>
            </a:r>
            <a:r>
              <a:rPr lang="en-US" i="1" smtClean="0">
                <a:ea typeface="ＭＳ Ｐゴシック" panose="020B0600070205080204" pitchFamily="34" charset="-128"/>
              </a:rPr>
              <a:t>employee</a:t>
            </a:r>
            <a:r>
              <a:rPr lang="en-US" smtClean="0">
                <a:ea typeface="ＭＳ Ｐゴシック" panose="020B0600070205080204" pitchFamily="34" charset="-128"/>
              </a:rPr>
              <a:t> requires accessing two relations, the one corresponding to the low-level schema and the one corresponding to the high-level schema</a:t>
            </a:r>
          </a:p>
        </p:txBody>
      </p:sp>
      <p:sp>
        <p:nvSpPr>
          <p:cNvPr id="117764" name="Line 4"/>
          <p:cNvSpPr>
            <a:spLocks noChangeShapeType="1"/>
          </p:cNvSpPr>
          <p:nvPr/>
        </p:nvSpPr>
        <p:spPr bwMode="auto">
          <a:xfrm>
            <a:off x="1978025" y="3257550"/>
            <a:ext cx="3797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5" name="Line 5"/>
          <p:cNvSpPr>
            <a:spLocks noChangeShapeType="1"/>
          </p:cNvSpPr>
          <p:nvPr/>
        </p:nvSpPr>
        <p:spPr bwMode="auto">
          <a:xfrm>
            <a:off x="3402013" y="2917825"/>
            <a:ext cx="0" cy="120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474663"/>
            <a:ext cx="8077200" cy="609600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Specialization as Schemas (Cont.)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1222375"/>
            <a:ext cx="8156575" cy="5156200"/>
          </a:xfrm>
        </p:spPr>
        <p:txBody>
          <a:bodyPr/>
          <a:lstStyle/>
          <a:p>
            <a:pPr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/>
              <a:t>Method 2: 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>
                <a:ea typeface="ＭＳ Ｐゴシック" panose="020B0600070205080204" pitchFamily="34" charset="-128"/>
              </a:rPr>
              <a:t>Form a schema for each entity set with all local and inherited attributes</a:t>
            </a:r>
            <a:br>
              <a:rPr lang="en-US" smtClean="0">
                <a:ea typeface="ＭＳ Ｐゴシック" panose="020B0600070205080204" pitchFamily="34" charset="-128"/>
              </a:rPr>
            </a:br>
            <a:r>
              <a:rPr lang="en-US" smtClean="0">
                <a:ea typeface="ＭＳ Ｐゴシック" panose="020B0600070205080204" pitchFamily="34" charset="-128"/>
              </a:rPr>
              <a:t>      	</a:t>
            </a:r>
            <a:r>
              <a:rPr lang="en-US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schema</a:t>
            </a:r>
            <a:r>
              <a:rPr lang="en-US" smtClean="0">
                <a:solidFill>
                  <a:srgbClr val="99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smtClean="0">
                <a:ea typeface="ＭＳ Ｐゴシック" panose="020B0600070205080204" pitchFamily="34" charset="-128"/>
              </a:rPr>
              <a:t>	        </a:t>
            </a:r>
            <a:r>
              <a:rPr lang="en-US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attributes</a:t>
            </a:r>
            <a:r>
              <a:rPr lang="en-US" smtClean="0">
                <a:ea typeface="ＭＳ Ｐゴシック" panose="020B0600070205080204" pitchFamily="34" charset="-128"/>
              </a:rPr>
              <a:t/>
            </a:r>
            <a:br>
              <a:rPr lang="en-US" smtClean="0">
                <a:ea typeface="ＭＳ Ｐゴシック" panose="020B0600070205080204" pitchFamily="34" charset="-128"/>
              </a:rPr>
            </a:br>
            <a:r>
              <a:rPr lang="en-US" smtClean="0">
                <a:ea typeface="ＭＳ Ｐゴシック" panose="020B0600070205080204" pitchFamily="34" charset="-128"/>
              </a:rPr>
              <a:t>      </a:t>
            </a:r>
            <a:r>
              <a:rPr lang="en-US" i="1" smtClean="0">
                <a:ea typeface="ＭＳ Ｐゴシック" panose="020B0600070205080204" pitchFamily="34" charset="-128"/>
              </a:rPr>
              <a:t>person	       ID, name, street, city	</a:t>
            </a:r>
            <a:br>
              <a:rPr lang="en-US" i="1" smtClean="0">
                <a:ea typeface="ＭＳ Ｐゴシック" panose="020B0600070205080204" pitchFamily="34" charset="-128"/>
              </a:rPr>
            </a:br>
            <a:r>
              <a:rPr lang="en-US" i="1" smtClean="0">
                <a:ea typeface="ＭＳ Ｐゴシック" panose="020B0600070205080204" pitchFamily="34" charset="-128"/>
              </a:rPr>
              <a:t>      student	       ID, name, street, city, tot_cred</a:t>
            </a:r>
            <a:br>
              <a:rPr lang="en-US" i="1" smtClean="0">
                <a:ea typeface="ＭＳ Ｐゴシック" panose="020B0600070205080204" pitchFamily="34" charset="-128"/>
              </a:rPr>
            </a:br>
            <a:r>
              <a:rPr lang="en-US" i="1" smtClean="0">
                <a:ea typeface="ＭＳ Ｐゴシック" panose="020B0600070205080204" pitchFamily="34" charset="-128"/>
              </a:rPr>
              <a:t>     employee 	       ID, name, street, city, salary</a:t>
            </a:r>
            <a:endParaRPr lang="en-US" smtClean="0">
              <a:ea typeface="ＭＳ Ｐゴシック" panose="020B0600070205080204" pitchFamily="34" charset="-128"/>
            </a:endParaRP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>
                <a:ea typeface="ＭＳ Ｐゴシック" panose="020B0600070205080204" pitchFamily="34" charset="-128"/>
              </a:rPr>
              <a:t>If specialization is total, the schema for the generalized entity set (</a:t>
            </a:r>
            <a:r>
              <a:rPr lang="en-US" i="1" smtClean="0">
                <a:ea typeface="ＭＳ Ｐゴシック" panose="020B0600070205080204" pitchFamily="34" charset="-128"/>
              </a:rPr>
              <a:t>person</a:t>
            </a:r>
            <a:r>
              <a:rPr lang="en-US" smtClean="0">
                <a:ea typeface="ＭＳ Ｐゴシック" panose="020B0600070205080204" pitchFamily="34" charset="-128"/>
              </a:rPr>
              <a:t>) not required to store information</a:t>
            </a:r>
          </a:p>
          <a:p>
            <a:pPr lvl="2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>
                <a:ea typeface="ＭＳ Ｐゴシック" panose="020B0600070205080204" pitchFamily="34" charset="-128"/>
              </a:rPr>
              <a:t>Can be defined as a “view” relation containing union of specialization relations</a:t>
            </a:r>
          </a:p>
          <a:p>
            <a:pPr lvl="2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>
                <a:ea typeface="ＭＳ Ｐゴシック" panose="020B0600070205080204" pitchFamily="34" charset="-128"/>
              </a:rPr>
              <a:t>But explicit schema may still be needed for foreign key constraints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 smtClean="0">
                <a:ea typeface="ＭＳ Ｐゴシック" panose="020B0600070205080204" pitchFamily="34" charset="-128"/>
              </a:rPr>
              <a:t>Drawback:  </a:t>
            </a:r>
            <a:r>
              <a:rPr lang="en-US" i="1" smtClean="0">
                <a:ea typeface="ＭＳ Ｐゴシック" panose="020B0600070205080204" pitchFamily="34" charset="-128"/>
              </a:rPr>
              <a:t>name, street</a:t>
            </a:r>
            <a:r>
              <a:rPr lang="en-US" smtClean="0">
                <a:ea typeface="ＭＳ Ｐゴシック" panose="020B0600070205080204" pitchFamily="34" charset="-128"/>
              </a:rPr>
              <a:t> and </a:t>
            </a:r>
            <a:r>
              <a:rPr lang="en-US" i="1" smtClean="0">
                <a:ea typeface="ＭＳ Ｐゴシック" panose="020B0600070205080204" pitchFamily="34" charset="-128"/>
              </a:rPr>
              <a:t>city</a:t>
            </a:r>
            <a:r>
              <a:rPr lang="en-US" smtClean="0">
                <a:ea typeface="ＭＳ Ｐゴシック" panose="020B0600070205080204" pitchFamily="34" charset="-128"/>
              </a:rPr>
              <a:t> may be stored redundantly for people who are both students and employees</a:t>
            </a:r>
          </a:p>
        </p:txBody>
      </p:sp>
      <p:sp>
        <p:nvSpPr>
          <p:cNvPr id="119812" name="Line 4"/>
          <p:cNvSpPr>
            <a:spLocks noChangeShapeType="1"/>
          </p:cNvSpPr>
          <p:nvPr/>
        </p:nvSpPr>
        <p:spPr bwMode="auto">
          <a:xfrm>
            <a:off x="1522413" y="2206625"/>
            <a:ext cx="538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3186113" y="1943100"/>
            <a:ext cx="0" cy="1054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42975" y="-180975"/>
            <a:ext cx="8131175" cy="8651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Schemas Corresponding to Aggregation</a:t>
            </a:r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855663" y="1222375"/>
            <a:ext cx="7562850" cy="35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To represent aggregation, create a schema containing</a:t>
            </a:r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primary key of the aggregated relationship,</a:t>
            </a:r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the primary key of the associated entity set</a:t>
            </a:r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any descriptive attributes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582613"/>
            <a:ext cx="7377112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Schemas Corresponding to Aggregation (Cont.)</a:t>
            </a:r>
          </a:p>
        </p:txBody>
      </p: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865188" y="1065213"/>
            <a:ext cx="7545387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For example, to represent aggregation manages between relationship works_on and entity set manager, create a schema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kumimoji="1" lang="en-US" sz="1800"/>
              <a:t>	 </a:t>
            </a:r>
            <a:r>
              <a:rPr kumimoji="1" lang="en-US" sz="1800" i="1"/>
              <a:t>eval_for </a:t>
            </a:r>
            <a:r>
              <a:rPr kumimoji="1" lang="en-US" sz="1800"/>
              <a:t>(</a:t>
            </a:r>
            <a:r>
              <a:rPr kumimoji="1" lang="en-US" sz="1800" i="1"/>
              <a:t>s_ID, project_id, i_ID, evaluation_id</a:t>
            </a:r>
            <a:r>
              <a:rPr kumimoji="1" lang="en-US" sz="1800"/>
              <a:t>)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Schema </a:t>
            </a:r>
            <a:r>
              <a:rPr kumimoji="1" lang="en-US" sz="1800" i="1"/>
              <a:t>proj_guide</a:t>
            </a:r>
            <a:r>
              <a:rPr kumimoji="1" lang="en-US" sz="1800"/>
              <a:t> is redundant provided we are willing to store null values for attribute </a:t>
            </a:r>
            <a:r>
              <a:rPr kumimoji="1" lang="en-US" sz="1800" i="1"/>
              <a:t>manager_name</a:t>
            </a:r>
            <a:r>
              <a:rPr kumimoji="1" lang="en-US" sz="1800"/>
              <a:t> in relation on schema </a:t>
            </a:r>
            <a:r>
              <a:rPr kumimoji="1" lang="en-US" sz="1800" i="1"/>
              <a:t>manages</a:t>
            </a:r>
            <a:endParaRPr kumimoji="1" lang="en-US" sz="1800"/>
          </a:p>
        </p:txBody>
      </p:sp>
      <p:sp>
        <p:nvSpPr>
          <p:cNvPr id="123908" name="Line 19"/>
          <p:cNvSpPr>
            <a:spLocks noChangeShapeType="1"/>
          </p:cNvSpPr>
          <p:nvPr/>
        </p:nvSpPr>
        <p:spPr bwMode="auto">
          <a:xfrm>
            <a:off x="4495800" y="4070350"/>
            <a:ext cx="1588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909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3019425"/>
            <a:ext cx="42830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Design Decisions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397750" cy="4687887"/>
          </a:xfrm>
        </p:spPr>
        <p:txBody>
          <a:bodyPr/>
          <a:lstStyle/>
          <a:p>
            <a:r>
              <a:rPr lang="en-US" smtClean="0"/>
              <a:t>The use of an attribute or entity set to represent an object.</a:t>
            </a:r>
          </a:p>
          <a:p>
            <a:r>
              <a:rPr lang="en-US" smtClean="0"/>
              <a:t>Whether a real-world concept is best expressed by an entity set or a relationship set.</a:t>
            </a:r>
          </a:p>
          <a:p>
            <a:r>
              <a:rPr lang="en-US" smtClean="0"/>
              <a:t>The use of a ternary relationship versus a pair of binary relationships.</a:t>
            </a:r>
          </a:p>
          <a:p>
            <a:r>
              <a:rPr lang="en-US" smtClean="0"/>
              <a:t>The use of a strong or weak entity set.</a:t>
            </a:r>
          </a:p>
          <a:p>
            <a:r>
              <a:rPr lang="en-US" smtClean="0"/>
              <a:t>The use of specialization/generalization – contributes to modularity in the design.</a:t>
            </a:r>
          </a:p>
          <a:p>
            <a:r>
              <a:rPr lang="en-US" smtClean="0"/>
              <a:t>The use of aggregation – can treat the aggregate entity set as a single unit without concern for the details of its internal structure.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How about doing another ER design interactively on the board?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155575"/>
            <a:ext cx="8867775" cy="477838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1382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512763" y="1241425"/>
            <a:ext cx="8012112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Symbols Used in E-R Notation (Cont.)</a:t>
            </a:r>
          </a:p>
        </p:txBody>
      </p:sp>
      <p:pic>
        <p:nvPicPr>
          <p:cNvPr id="1403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1196975" y="979488"/>
            <a:ext cx="743585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142339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606425"/>
          </a:xfrm>
        </p:spPr>
        <p:txBody>
          <a:bodyPr/>
          <a:lstStyle/>
          <a:p>
            <a:r>
              <a:rPr kumimoji="0" lang="en-US" sz="2000" smtClean="0"/>
              <a:t> </a:t>
            </a:r>
            <a:r>
              <a:rPr kumimoji="0" lang="en-US" smtClean="0"/>
              <a:t>Chen, IDE1FX, …</a:t>
            </a:r>
          </a:p>
        </p:txBody>
      </p:sp>
      <p:pic>
        <p:nvPicPr>
          <p:cNvPr id="1423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4" b="76595"/>
          <a:stretch>
            <a:fillRect/>
          </a:stretch>
        </p:blipFill>
        <p:spPr bwMode="auto">
          <a:xfrm>
            <a:off x="1065213" y="1760538"/>
            <a:ext cx="6831012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7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2"/>
          <a:stretch>
            <a:fillRect/>
          </a:stretch>
        </p:blipFill>
        <p:spPr bwMode="auto">
          <a:xfrm>
            <a:off x="514350" y="4040188"/>
            <a:ext cx="8478838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266825"/>
            <a:ext cx="8232775" cy="622300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b="1" smtClean="0"/>
              <a:t>                                             Chen                      IDE1FX (Crows feet notation)</a:t>
            </a:r>
          </a:p>
        </p:txBody>
      </p:sp>
      <p:pic>
        <p:nvPicPr>
          <p:cNvPr id="1444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6" b="11975"/>
          <a:stretch>
            <a:fillRect/>
          </a:stretch>
        </p:blipFill>
        <p:spPr bwMode="auto">
          <a:xfrm>
            <a:off x="1223963" y="1784350"/>
            <a:ext cx="7554912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(Cont.)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570787" cy="1171575"/>
          </a:xfrm>
        </p:spPr>
        <p:txBody>
          <a:bodyPr/>
          <a:lstStyle/>
          <a:p>
            <a:r>
              <a:rPr lang="en-US" smtClean="0"/>
              <a:t>An </a:t>
            </a:r>
            <a:r>
              <a:rPr lang="en-US" b="1" smtClean="0">
                <a:solidFill>
                  <a:srgbClr val="000099"/>
                </a:solidFill>
              </a:rPr>
              <a:t>attribute</a:t>
            </a:r>
            <a:r>
              <a:rPr lang="en-US" smtClean="0"/>
              <a:t> can also be property of a relationship set.</a:t>
            </a:r>
          </a:p>
          <a:p>
            <a:pPr>
              <a:lnSpc>
                <a:spcPct val="90000"/>
              </a:lnSpc>
            </a:pPr>
            <a:r>
              <a:rPr lang="en-US" smtClean="0"/>
              <a:t>For instance, the </a:t>
            </a:r>
            <a:r>
              <a:rPr lang="en-US" i="1" smtClean="0"/>
              <a:t>advisor </a:t>
            </a:r>
            <a:r>
              <a:rPr lang="en-US" smtClean="0"/>
              <a:t>relationship set between entity sets </a:t>
            </a:r>
            <a:r>
              <a:rPr lang="en-US" i="1" smtClean="0"/>
              <a:t>instructor </a:t>
            </a:r>
            <a:r>
              <a:rPr lang="en-US" smtClean="0"/>
              <a:t>and </a:t>
            </a:r>
            <a:r>
              <a:rPr lang="en-US" i="1" smtClean="0"/>
              <a:t>student </a:t>
            </a:r>
            <a:r>
              <a:rPr lang="en-US" smtClean="0"/>
              <a:t>may have the attribute </a:t>
            </a:r>
            <a:r>
              <a:rPr lang="en-US" i="1" smtClean="0"/>
              <a:t>date </a:t>
            </a:r>
            <a:r>
              <a:rPr lang="en-US" smtClean="0"/>
              <a:t>which tracks when the student started being associated with the advisor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2520950"/>
            <a:ext cx="7751762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	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419975" cy="4876800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UML</a:t>
            </a:r>
            <a:r>
              <a:rPr lang="en-US" smtClean="0"/>
              <a:t>: Unified Modeling Language</a:t>
            </a:r>
          </a:p>
          <a:p>
            <a:r>
              <a:rPr lang="en-US" smtClean="0"/>
              <a:t>UML has many components to graphically model different aspects of an entire software system</a:t>
            </a:r>
          </a:p>
          <a:p>
            <a:r>
              <a:rPr lang="en-US" smtClean="0"/>
              <a:t>UML Class Diagrams correspond to E-R Diagram, but several differences.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858838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ER vs. UML Class Diagrams</a:t>
            </a:r>
          </a:p>
        </p:txBody>
      </p:sp>
      <p:sp>
        <p:nvSpPr>
          <p:cNvPr id="148564" name="Text Box 163"/>
          <p:cNvSpPr txBox="1">
            <a:spLocks noChangeArrowheads="1"/>
          </p:cNvSpPr>
          <p:nvPr/>
        </p:nvSpPr>
        <p:spPr bwMode="auto">
          <a:xfrm>
            <a:off x="1673225" y="6007100"/>
            <a:ext cx="610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800">
                <a:solidFill>
                  <a:schemeClr val="tx2"/>
                </a:solidFill>
              </a:rPr>
              <a:t>*</a:t>
            </a:r>
            <a:r>
              <a:rPr lang="en-US" sz="1800"/>
              <a:t>Note reversal of position in cardinality constraint depiction</a:t>
            </a:r>
          </a:p>
        </p:txBody>
      </p:sp>
      <p:pic>
        <p:nvPicPr>
          <p:cNvPr id="1485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569913" y="1065213"/>
            <a:ext cx="82804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ER vs. UML Class Diagrams</a:t>
            </a:r>
          </a:p>
        </p:txBody>
      </p:sp>
      <p:sp>
        <p:nvSpPr>
          <p:cNvPr id="150609" name="Text Box 82"/>
          <p:cNvSpPr txBox="1">
            <a:spLocks noChangeArrowheads="1"/>
          </p:cNvSpPr>
          <p:nvPr/>
        </p:nvSpPr>
        <p:spPr bwMode="auto">
          <a:xfrm>
            <a:off x="1630363" y="1058863"/>
            <a:ext cx="2335212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150610" name="Text Box 83"/>
          <p:cNvSpPr txBox="1">
            <a:spLocks noChangeArrowheads="1"/>
          </p:cNvSpPr>
          <p:nvPr/>
        </p:nvSpPr>
        <p:spPr bwMode="auto">
          <a:xfrm>
            <a:off x="5378450" y="1087438"/>
            <a:ext cx="2030413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150611" name="Text Box 84"/>
          <p:cNvSpPr txBox="1">
            <a:spLocks noChangeArrowheads="1"/>
          </p:cNvSpPr>
          <p:nvPr/>
        </p:nvSpPr>
        <p:spPr bwMode="auto">
          <a:xfrm>
            <a:off x="1158875" y="5829300"/>
            <a:ext cx="673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800">
                <a:solidFill>
                  <a:schemeClr val="tx2"/>
                </a:solidFill>
              </a:rPr>
              <a:t>*</a:t>
            </a:r>
            <a:r>
              <a:rPr lang="en-US" sz="1800"/>
              <a:t>Generalization can use merged or separate arrows independent</a:t>
            </a:r>
          </a:p>
          <a:p>
            <a:r>
              <a:rPr lang="en-US" sz="1800"/>
              <a:t>  of disjoint/overlapping</a:t>
            </a:r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1506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846138" y="1641475"/>
            <a:ext cx="7870825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 Class Diagrams (Cont.)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359650" cy="5029200"/>
          </a:xfrm>
        </p:spPr>
        <p:txBody>
          <a:bodyPr/>
          <a:lstStyle/>
          <a:p>
            <a:r>
              <a:rPr lang="en-US" smtClean="0"/>
              <a:t>Binary relationship sets are represented in UML by just drawing a line connecting the entity sets. The relationship set name is written adjacent to the line.  </a:t>
            </a:r>
          </a:p>
          <a:p>
            <a:r>
              <a:rPr lang="en-US" smtClean="0"/>
              <a:t>The role played by an entity set in a relationship set may also be specified by writing the role name on the line, adjacent to the entity set. </a:t>
            </a:r>
          </a:p>
          <a:p>
            <a:r>
              <a:rPr lang="en-US" smtClean="0"/>
              <a:t>The relationship set name may alternatively be written in a box, along with attributes of the relationship set, and the box is connected, using a dotted line, to the line depicting the  relationship set.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End of Chapter 7</a:t>
            </a:r>
            <a:br>
              <a:rPr lang="en-US">
                <a:ea typeface="+mj-ea"/>
              </a:rPr>
            </a:br>
            <a:endParaRPr lang="en-US"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7.01</a:t>
            </a:r>
          </a:p>
        </p:txBody>
      </p:sp>
      <p:pic>
        <p:nvPicPr>
          <p:cNvPr id="15667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2111375"/>
            <a:ext cx="6354762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7.02</a:t>
            </a:r>
          </a:p>
        </p:txBody>
      </p:sp>
      <p:pic>
        <p:nvPicPr>
          <p:cNvPr id="1587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811213"/>
            <a:ext cx="8027988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7.03</a:t>
            </a:r>
          </a:p>
        </p:txBody>
      </p:sp>
      <p:pic>
        <p:nvPicPr>
          <p:cNvPr id="1607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220788"/>
            <a:ext cx="7751763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7.04</a:t>
            </a:r>
          </a:p>
        </p:txBody>
      </p:sp>
      <p:pic>
        <p:nvPicPr>
          <p:cNvPr id="1628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1330325"/>
            <a:ext cx="809307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7.05</a:t>
            </a:r>
          </a:p>
        </p:txBody>
      </p:sp>
      <p:pic>
        <p:nvPicPr>
          <p:cNvPr id="1648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117600"/>
            <a:ext cx="7367587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Degree of a Relationship Set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221537" cy="4195762"/>
          </a:xfrm>
        </p:spPr>
        <p:txBody>
          <a:bodyPr/>
          <a:lstStyle/>
          <a:p>
            <a:r>
              <a:rPr lang="en-US" b="1" smtClean="0">
                <a:solidFill>
                  <a:srgbClr val="000099"/>
                </a:solidFill>
              </a:rPr>
              <a:t>binary relationship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smtClean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CC6600"/>
              </a:buClr>
              <a:buSzPct val="105000"/>
              <a:buFont typeface="Webdings" panose="05030102010509060703" pitchFamily="18" charset="2"/>
              <a:buChar char="4"/>
            </a:pPr>
            <a:r>
              <a:rPr lang="en-US" smtClean="0">
                <a:ea typeface="ＭＳ Ｐゴシック" panose="020B0600070205080204" pitchFamily="34" charset="-128"/>
              </a:rPr>
              <a:t>Example: </a:t>
            </a:r>
            <a:r>
              <a:rPr lang="en-US" i="1" smtClean="0">
                <a:ea typeface="ＭＳ Ｐゴシック" panose="020B0600070205080204" pitchFamily="34" charset="-128"/>
              </a:rPr>
              <a:t>students</a:t>
            </a:r>
            <a:r>
              <a:rPr lang="en-US" smtClean="0">
                <a:ea typeface="ＭＳ Ｐゴシック" panose="020B0600070205080204" pitchFamily="34" charset="-128"/>
              </a:rPr>
              <a:t> work on research </a:t>
            </a:r>
            <a:r>
              <a:rPr lang="en-US" i="1" smtClean="0">
                <a:ea typeface="ＭＳ Ｐゴシック" panose="020B0600070205080204" pitchFamily="34" charset="-128"/>
              </a:rPr>
              <a:t>projects</a:t>
            </a:r>
            <a:r>
              <a:rPr lang="en-US" smtClean="0">
                <a:ea typeface="ＭＳ Ｐゴシック" panose="020B0600070205080204" pitchFamily="34" charset="-128"/>
              </a:rPr>
              <a:t> under the guidance of an </a:t>
            </a:r>
            <a:r>
              <a:rPr lang="en-US" i="1" smtClean="0">
                <a:ea typeface="ＭＳ Ｐゴシック" panose="020B0600070205080204" pitchFamily="34" charset="-128"/>
              </a:rPr>
              <a:t>instructor</a:t>
            </a:r>
            <a:r>
              <a:rPr lang="en-US" smtClean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CC6600"/>
              </a:buClr>
              <a:buSzPct val="105000"/>
              <a:buFont typeface="Webdings" panose="05030102010509060703" pitchFamily="18" charset="2"/>
              <a:buChar char="4"/>
            </a:pPr>
            <a:r>
              <a:rPr lang="en-US" smtClean="0">
                <a:ea typeface="ＭＳ Ｐゴシック" panose="020B0600070205080204" pitchFamily="34" charset="-128"/>
              </a:rPr>
              <a:t>relationship </a:t>
            </a:r>
            <a:r>
              <a:rPr lang="en-US" i="1" smtClean="0">
                <a:ea typeface="ＭＳ Ｐゴシック" panose="020B0600070205080204" pitchFamily="34" charset="-128"/>
              </a:rPr>
              <a:t>proj_guide</a:t>
            </a:r>
            <a:r>
              <a:rPr lang="en-US" smtClean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i="1" smtClean="0">
                <a:ea typeface="ＭＳ Ｐゴシック" panose="020B0600070205080204" pitchFamily="34" charset="-128"/>
              </a:rPr>
              <a:t>instructor, student, </a:t>
            </a:r>
            <a:r>
              <a:rPr lang="en-US" smtClean="0">
                <a:ea typeface="ＭＳ Ｐゴシック" panose="020B0600070205080204" pitchFamily="34" charset="-128"/>
              </a:rPr>
              <a:t>and </a:t>
            </a:r>
            <a:r>
              <a:rPr lang="en-US" i="1" smtClean="0">
                <a:ea typeface="ＭＳ Ｐゴシック" panose="020B0600070205080204" pitchFamily="34" charset="-128"/>
              </a:rPr>
              <a:t>project</a:t>
            </a:r>
            <a:endParaRPr kumimoji="0" lang="en-US" smtClean="0">
              <a:ea typeface="ＭＳ Ｐゴシック" panose="020B0600070205080204" pitchFamily="34" charset="-128"/>
            </a:endParaRPr>
          </a:p>
          <a:p>
            <a:pPr lvl="1"/>
            <a:endParaRPr lang="en-US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7.06</a:t>
            </a:r>
          </a:p>
        </p:txBody>
      </p:sp>
      <p:pic>
        <p:nvPicPr>
          <p:cNvPr id="1669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157288"/>
            <a:ext cx="7621587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7.07</a:t>
            </a:r>
          </a:p>
        </p:txBody>
      </p:sp>
      <p:pic>
        <p:nvPicPr>
          <p:cNvPr id="16896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1147763"/>
            <a:ext cx="826452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7.08</a:t>
            </a:r>
          </a:p>
        </p:txBody>
      </p:sp>
      <p:pic>
        <p:nvPicPr>
          <p:cNvPr id="1710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212850"/>
            <a:ext cx="8253412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7.09</a:t>
            </a:r>
          </a:p>
        </p:txBody>
      </p:sp>
      <p:pic>
        <p:nvPicPr>
          <p:cNvPr id="1730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693738"/>
            <a:ext cx="4846638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7.10</a:t>
            </a:r>
          </a:p>
        </p:txBody>
      </p:sp>
      <p:pic>
        <p:nvPicPr>
          <p:cNvPr id="1751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196975"/>
            <a:ext cx="8005763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7.11</a:t>
            </a:r>
          </a:p>
        </p:txBody>
      </p:sp>
      <p:pic>
        <p:nvPicPr>
          <p:cNvPr id="1771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892175"/>
            <a:ext cx="2605088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7.12</a:t>
            </a:r>
          </a:p>
        </p:txBody>
      </p:sp>
      <p:pic>
        <p:nvPicPr>
          <p:cNvPr id="179203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1439863"/>
            <a:ext cx="70993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7.13</a:t>
            </a:r>
          </a:p>
        </p:txBody>
      </p:sp>
      <p:pic>
        <p:nvPicPr>
          <p:cNvPr id="18125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44588"/>
            <a:ext cx="7100888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7.14</a:t>
            </a:r>
          </a:p>
        </p:txBody>
      </p:sp>
      <p:pic>
        <p:nvPicPr>
          <p:cNvPr id="1832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082675"/>
            <a:ext cx="803751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7.15</a:t>
            </a:r>
          </a:p>
        </p:txBody>
      </p:sp>
      <p:pic>
        <p:nvPicPr>
          <p:cNvPr id="18534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611188"/>
            <a:ext cx="6137275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Attributes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966075" cy="5391150"/>
          </a:xfrm>
        </p:spPr>
        <p:txBody>
          <a:bodyPr/>
          <a:lstStyle/>
          <a:p>
            <a:r>
              <a:rPr lang="en-US" smtClean="0"/>
              <a:t>An entity is represented by a set of attributes, that is descriptive properties possessed by all members of an entity set.</a:t>
            </a:r>
          </a:p>
          <a:p>
            <a:pPr lvl="1"/>
            <a:r>
              <a:rPr lang="en-US" smtClean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smtClean="0">
                <a:ea typeface="ＭＳ Ｐゴシック" panose="020B0600070205080204" pitchFamily="34" charset="-128"/>
              </a:rPr>
              <a:t>     	</a:t>
            </a:r>
            <a:r>
              <a:rPr lang="en-US" i="1" smtClean="0">
                <a:ea typeface="ＭＳ Ｐゴシック" panose="020B0600070205080204" pitchFamily="34" charset="-128"/>
              </a:rPr>
              <a:t>instructor = </a:t>
            </a:r>
            <a:r>
              <a:rPr lang="en-US" smtClean="0">
                <a:ea typeface="ＭＳ Ｐゴシック" panose="020B0600070205080204" pitchFamily="34" charset="-128"/>
              </a:rPr>
              <a:t>(</a:t>
            </a:r>
            <a:r>
              <a:rPr lang="en-US" i="1" smtClean="0">
                <a:ea typeface="ＭＳ Ｐゴシック" panose="020B0600070205080204" pitchFamily="34" charset="-128"/>
              </a:rPr>
              <a:t>ID, name, street, city, salary </a:t>
            </a:r>
            <a:r>
              <a:rPr lang="en-US" smtClean="0">
                <a:ea typeface="ＭＳ Ｐゴシック" panose="020B0600070205080204" pitchFamily="34" charset="-128"/>
              </a:rPr>
              <a:t>)</a:t>
            </a:r>
            <a:r>
              <a:rPr lang="en-US" i="1" smtClean="0">
                <a:ea typeface="ＭＳ Ｐゴシック" panose="020B0600070205080204" pitchFamily="34" charset="-128"/>
              </a:rPr>
              <a:t/>
            </a:r>
            <a:br>
              <a:rPr lang="en-US" i="1" smtClean="0">
                <a:ea typeface="ＭＳ Ｐゴシック" panose="020B0600070205080204" pitchFamily="34" charset="-128"/>
              </a:rPr>
            </a:br>
            <a:r>
              <a:rPr lang="en-US" i="1" smtClean="0">
                <a:ea typeface="ＭＳ Ｐゴシック" panose="020B0600070205080204" pitchFamily="34" charset="-128"/>
              </a:rPr>
              <a:t>	course= </a:t>
            </a:r>
            <a:r>
              <a:rPr lang="en-US" smtClean="0">
                <a:ea typeface="ＭＳ Ｐゴシック" panose="020B0600070205080204" pitchFamily="34" charset="-128"/>
              </a:rPr>
              <a:t>(</a:t>
            </a:r>
            <a:r>
              <a:rPr lang="en-US" i="1" smtClean="0">
                <a:ea typeface="ＭＳ Ｐゴシック" panose="020B0600070205080204" pitchFamily="34" charset="-128"/>
              </a:rPr>
              <a:t>course_id, title, credits</a:t>
            </a:r>
            <a:r>
              <a:rPr lang="en-US" smtClean="0">
                <a:ea typeface="ＭＳ Ｐゴシック" panose="020B0600070205080204" pitchFamily="34" charset="-128"/>
              </a:rPr>
              <a:t>)</a:t>
            </a:r>
            <a:endParaRPr lang="en-US" i="1" smtClean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b="1" smtClean="0">
                <a:solidFill>
                  <a:srgbClr val="000099"/>
                </a:solidFill>
              </a:rPr>
              <a:t>Domain</a:t>
            </a:r>
            <a:r>
              <a:rPr lang="en-US" smtClean="0"/>
              <a:t> – the set of permitted values for each attribute </a:t>
            </a:r>
          </a:p>
          <a:p>
            <a:r>
              <a:rPr lang="en-US" smtClean="0"/>
              <a:t>Attribute types:</a:t>
            </a:r>
          </a:p>
          <a:p>
            <a:pPr lvl="1"/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smtClean="0">
                <a:ea typeface="ＭＳ Ｐゴシック" panose="020B0600070205080204" pitchFamily="34" charset="-128"/>
              </a:rPr>
              <a:t> and </a:t>
            </a:r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smtClean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smtClean="0">
                <a:ea typeface="ＭＳ Ｐゴシック" panose="020B0600070205080204" pitchFamily="34" charset="-128"/>
              </a:rPr>
              <a:t> and </a:t>
            </a:r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smtClean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Example: multivalued attribute: </a:t>
            </a:r>
            <a:r>
              <a:rPr lang="en-US" i="1" smtClean="0">
                <a:ea typeface="ＭＳ Ｐゴシック" panose="020B0600070205080204" pitchFamily="34" charset="-128"/>
              </a:rPr>
              <a:t>phone_numbers</a:t>
            </a:r>
          </a:p>
          <a:p>
            <a:pPr lvl="1"/>
            <a:r>
              <a:rPr lang="en-US" b="1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smtClean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smtClean="0">
                <a:ea typeface="ＭＳ Ｐゴシック" panose="020B0600070205080204" pitchFamily="34" charset="-128"/>
              </a:rPr>
              <a:t>Example:  age, given date_of_birth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7.17</a:t>
            </a:r>
          </a:p>
        </p:txBody>
      </p:sp>
      <p:pic>
        <p:nvPicPr>
          <p:cNvPr id="1873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166813"/>
            <a:ext cx="7853363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7.18</a:t>
            </a:r>
          </a:p>
        </p:txBody>
      </p:sp>
      <p:pic>
        <p:nvPicPr>
          <p:cNvPr id="18944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044575"/>
            <a:ext cx="8002588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7.19</a:t>
            </a:r>
          </a:p>
        </p:txBody>
      </p:sp>
      <p:pic>
        <p:nvPicPr>
          <p:cNvPr id="1914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101725"/>
            <a:ext cx="8077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7.20</a:t>
            </a:r>
          </a:p>
        </p:txBody>
      </p:sp>
      <p:pic>
        <p:nvPicPr>
          <p:cNvPr id="1935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976313"/>
            <a:ext cx="788987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7.21</a:t>
            </a:r>
          </a:p>
        </p:txBody>
      </p:sp>
      <p:pic>
        <p:nvPicPr>
          <p:cNvPr id="195587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762000"/>
            <a:ext cx="5583237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7.22</a:t>
            </a:r>
          </a:p>
        </p:txBody>
      </p:sp>
      <p:pic>
        <p:nvPicPr>
          <p:cNvPr id="197635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1138238"/>
            <a:ext cx="5202238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7.23</a:t>
            </a:r>
          </a:p>
        </p:txBody>
      </p:sp>
      <p:pic>
        <p:nvPicPr>
          <p:cNvPr id="199683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009650"/>
            <a:ext cx="6902450" cy="554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7.24</a:t>
            </a:r>
          </a:p>
        </p:txBody>
      </p:sp>
      <p:pic>
        <p:nvPicPr>
          <p:cNvPr id="20173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661988"/>
            <a:ext cx="4787900" cy="595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7.25</a:t>
            </a:r>
          </a:p>
        </p:txBody>
      </p:sp>
      <p:pic>
        <p:nvPicPr>
          <p:cNvPr id="20377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658813"/>
            <a:ext cx="6142038" cy="575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7.26</a:t>
            </a:r>
          </a:p>
        </p:txBody>
      </p:sp>
      <p:pic>
        <p:nvPicPr>
          <p:cNvPr id="2058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765175"/>
            <a:ext cx="569595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28609</TotalTime>
  <Words>3142</Words>
  <Application>Microsoft Office PowerPoint</Application>
  <PresentationFormat>On-screen Show (4:3)</PresentationFormat>
  <Paragraphs>460</Paragraphs>
  <Slides>102</Slides>
  <Notes>102</Notes>
  <HiddenSlides>0</HiddenSlides>
  <MMClips>0</MMClips>
  <ScaleCrop>false</ScaleCrop>
  <HeadingPairs>
    <vt:vector size="10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  <vt:variant>
        <vt:lpstr>Custom Shows</vt:lpstr>
      </vt:variant>
      <vt:variant>
        <vt:i4>1</vt:i4>
      </vt:variant>
    </vt:vector>
  </HeadingPairs>
  <TitlesOfParts>
    <vt:vector size="113" baseType="lpstr">
      <vt:lpstr>Helvetica</vt:lpstr>
      <vt:lpstr>ＭＳ Ｐゴシック</vt:lpstr>
      <vt:lpstr>Arial</vt:lpstr>
      <vt:lpstr>Monotype Sorts</vt:lpstr>
      <vt:lpstr>Webdings</vt:lpstr>
      <vt:lpstr>Times New Roman</vt:lpstr>
      <vt:lpstr>Symbol</vt:lpstr>
      <vt:lpstr>Wingdings</vt:lpstr>
      <vt:lpstr>2_db-5-grey</vt:lpstr>
      <vt:lpstr>Microsoft Clip Gallery</vt:lpstr>
      <vt:lpstr>Chapter 7:  Entity-Relationship Model</vt:lpstr>
      <vt:lpstr>Chapter 7:  Entity-Relationship Model</vt:lpstr>
      <vt:lpstr>Modeling</vt:lpstr>
      <vt:lpstr>Entity Sets instructor and student</vt:lpstr>
      <vt:lpstr>Relationship Sets</vt:lpstr>
      <vt:lpstr>Relationship Set advisor</vt:lpstr>
      <vt:lpstr>Relationship Sets (Cont.)</vt:lpstr>
      <vt:lpstr>Degree of a Relationship Set</vt:lpstr>
      <vt:lpstr>Attributes</vt:lpstr>
      <vt:lpstr>Composite Attributes</vt:lpstr>
      <vt:lpstr>Mapping Cardinality Constraints</vt:lpstr>
      <vt:lpstr>Mapping Cardinalities</vt:lpstr>
      <vt:lpstr>Mapping Cardinalities </vt:lpstr>
      <vt:lpstr>Keys</vt:lpstr>
      <vt:lpstr>Keys for Relationship Sets</vt:lpstr>
      <vt:lpstr>Redundant Attributes</vt:lpstr>
      <vt:lpstr>E-R Diagrams</vt:lpstr>
      <vt:lpstr>Entity With Composite, Multivalued, and Derived Attributes</vt:lpstr>
      <vt:lpstr>Relationship Sets with Attributes</vt:lpstr>
      <vt:lpstr>Roles</vt:lpstr>
      <vt:lpstr>Cardinality Constraints</vt:lpstr>
      <vt:lpstr>One-to-One Relationship</vt:lpstr>
      <vt:lpstr>One-to-Many Relationship</vt:lpstr>
      <vt:lpstr>Many-to-One Relationships</vt:lpstr>
      <vt:lpstr>Many-to-Many Relationship</vt:lpstr>
      <vt:lpstr>Participation of an Entity Set in a Relationship Set</vt:lpstr>
      <vt:lpstr>Alternative Notation for Cardinality Limits</vt:lpstr>
      <vt:lpstr>E-R Diagram with a Ternary Relationship</vt:lpstr>
      <vt:lpstr>Cardinality Constraints on Ternary Relationship</vt:lpstr>
      <vt:lpstr>How about doing an ER design interactively on the board? Suggest an application to be modeled.</vt:lpstr>
      <vt:lpstr>Weak Entity Sets</vt:lpstr>
      <vt:lpstr>Weak Entity Sets (Cont.)</vt:lpstr>
      <vt:lpstr>Weak Entity Sets (Cont.)</vt:lpstr>
      <vt:lpstr>E-R Diagram for a University Enterprise</vt:lpstr>
      <vt:lpstr>Reduction to Relational Schemas</vt:lpstr>
      <vt:lpstr>Reduction to Relation Schemas</vt:lpstr>
      <vt:lpstr>Representing Entity Sets With Simple Attributes</vt:lpstr>
      <vt:lpstr>Representing Relationship Sets</vt:lpstr>
      <vt:lpstr>Redundancy of Schemas</vt:lpstr>
      <vt:lpstr>Redundancy of Schemas (Cont.)</vt:lpstr>
      <vt:lpstr>Composite and Multivalued Attributes</vt:lpstr>
      <vt:lpstr>Composite and Multivalued Attributes</vt:lpstr>
      <vt:lpstr>Multivalued Attributes (Cont.)</vt:lpstr>
      <vt:lpstr>Design Issues</vt:lpstr>
      <vt:lpstr>Design Issues</vt:lpstr>
      <vt:lpstr>Design Issues</vt:lpstr>
      <vt:lpstr>Binary Vs. Non-Binary Relationships</vt:lpstr>
      <vt:lpstr>Converting Non-Binary Relationships to Binary Form</vt:lpstr>
      <vt:lpstr>Converting Non-Binary Relationships (Cont.)</vt:lpstr>
      <vt:lpstr>Extended ER Features</vt:lpstr>
      <vt:lpstr>Extended E-R Features: Specialization</vt:lpstr>
      <vt:lpstr>Specialization Example</vt:lpstr>
      <vt:lpstr>Extended ER Features: Generalization</vt:lpstr>
      <vt:lpstr>Specialization and Generalization (Cont.)</vt:lpstr>
      <vt:lpstr>Design Constraints on a Specialization/Generalization</vt:lpstr>
      <vt:lpstr>Design Constraints on a Specialization/Generalization (Cont.)</vt:lpstr>
      <vt:lpstr>Aggregation</vt:lpstr>
      <vt:lpstr>Aggregation (Cont.)</vt:lpstr>
      <vt:lpstr>Aggregation (Cont.)</vt:lpstr>
      <vt:lpstr>Representing Specialization via Schemas</vt:lpstr>
      <vt:lpstr>Representing Specialization as Schemas (Cont.)</vt:lpstr>
      <vt:lpstr>Schemas Corresponding to Aggregation</vt:lpstr>
      <vt:lpstr>Schemas Corresponding to Aggregation (Cont.)</vt:lpstr>
      <vt:lpstr>E-R Design Decisions</vt:lpstr>
      <vt:lpstr>How about doing another ER design interactively on the board?</vt:lpstr>
      <vt:lpstr>Summary of Symbols Used in E-R Notation</vt:lpstr>
      <vt:lpstr>Symbols Used in E-R Notation (Cont.)</vt:lpstr>
      <vt:lpstr>Alternative ER Notations</vt:lpstr>
      <vt:lpstr>Alternative ER Notations</vt:lpstr>
      <vt:lpstr>UML </vt:lpstr>
      <vt:lpstr>ER vs. UML Class Diagrams</vt:lpstr>
      <vt:lpstr>ER vs. UML Class Diagrams</vt:lpstr>
      <vt:lpstr>UML Class Diagrams (Cont.)</vt:lpstr>
      <vt:lpstr>End of Chapter 7 </vt:lpstr>
      <vt:lpstr>Figure 7.01</vt:lpstr>
      <vt:lpstr>Figure 7.02</vt:lpstr>
      <vt:lpstr>Figure 7.03</vt:lpstr>
      <vt:lpstr>Figure 7.04</vt:lpstr>
      <vt:lpstr>Figure 7.05</vt:lpstr>
      <vt:lpstr>Figure 7.06</vt:lpstr>
      <vt:lpstr>Figure 7.07</vt:lpstr>
      <vt:lpstr>Figure 7.08</vt:lpstr>
      <vt:lpstr>Figure 7.09</vt:lpstr>
      <vt:lpstr>Figure 7.10</vt:lpstr>
      <vt:lpstr>Figure 7.11</vt:lpstr>
      <vt:lpstr>Figure 7.12</vt:lpstr>
      <vt:lpstr>Figure 7.13</vt:lpstr>
      <vt:lpstr>Figure 7.14</vt:lpstr>
      <vt:lpstr>Figure 7.15</vt:lpstr>
      <vt:lpstr>Figure 7.17</vt:lpstr>
      <vt:lpstr>Figure 7.18</vt:lpstr>
      <vt:lpstr>Figure 7.19</vt:lpstr>
      <vt:lpstr>Figure 7.20</vt:lpstr>
      <vt:lpstr>Figure 7.21</vt:lpstr>
      <vt:lpstr>Figure 7.22</vt:lpstr>
      <vt:lpstr>Figure 7.23</vt:lpstr>
      <vt:lpstr>Figure 7.24</vt:lpstr>
      <vt:lpstr>Figure 7.25</vt:lpstr>
      <vt:lpstr>Figure 7.26</vt:lpstr>
      <vt:lpstr>Figure 7.27</vt:lpstr>
      <vt:lpstr>Figure 7.28</vt:lpstr>
      <vt:lpstr>Figure 7.29</vt:lpstr>
      <vt:lpstr>Custom Show 1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</dc:title>
  <dc:creator>Marilyn Turnamian</dc:creator>
  <cp:lastModifiedBy>Windows User</cp:lastModifiedBy>
  <cp:revision>321</cp:revision>
  <cp:lastPrinted>2005-01-10T21:51:57Z</cp:lastPrinted>
  <dcterms:created xsi:type="dcterms:W3CDTF">2009-12-21T15:40:15Z</dcterms:created>
  <dcterms:modified xsi:type="dcterms:W3CDTF">2018-10-23T14:40:31Z</dcterms:modified>
</cp:coreProperties>
</file>